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7" r:id="rId4"/>
    <p:sldId id="278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9144000" cy="51435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5460" autoAdjust="0"/>
  </p:normalViewPr>
  <p:slideViewPr>
    <p:cSldViewPr>
      <p:cViewPr varScale="1">
        <p:scale>
          <a:sx n="110" d="100"/>
          <a:sy n="110" d="100"/>
        </p:scale>
        <p:origin x="84" y="7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468D0-1F6A-4B78-A94C-BBA9C86E3C89}" type="datetimeFigureOut">
              <a:rPr lang="zh-TW" altLang="en-US" smtClean="0"/>
              <a:t>2018/5/22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BE340-03E6-4BA5-B858-F62D813C0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21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BE340-03E6-4BA5-B858-F62D813C066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34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6694" y="413858"/>
            <a:ext cx="6723654" cy="116036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2479" tIns="46240" rIns="92479" bIns="46240"/>
          <a:lstStyle/>
          <a:p>
            <a:pPr algn="l" defTabSz="9236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/>
              <a:t>Placeholder for text </a:t>
            </a:r>
            <a:r>
              <a:rPr lang="en-US" sz="1200" b="1" dirty="0" smtClean="0"/>
              <a:t>(</a:t>
            </a:r>
            <a:r>
              <a:rPr lang="en-US" sz="1200" b="1" dirty="0"/>
              <a:t>substitute your own </a:t>
            </a:r>
            <a:r>
              <a:rPr lang="en-US" sz="1200" b="1" dirty="0" smtClean="0"/>
              <a:t>text; delete when not used)</a:t>
            </a:r>
            <a:endParaRPr lang="en-US" sz="1200" b="1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04850" y="1247775"/>
            <a:ext cx="5727700" cy="3222625"/>
          </a:xfrm>
        </p:spPr>
      </p:sp>
    </p:spTree>
    <p:extLst>
      <p:ext uri="{BB962C8B-B14F-4D97-AF65-F5344CB8AC3E}">
        <p14:creationId xmlns:p14="http://schemas.microsoft.com/office/powerpoint/2010/main" val="406163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otes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EUP | 02.06.12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5450" y="413860"/>
            <a:ext cx="6670365" cy="11603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3010" tIns="46505" rIns="93010" bIns="46505"/>
          <a:lstStyle/>
          <a:p>
            <a:pPr algn="l" defTabSz="92893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/>
              <a:t>Placeholder for text (substitute your own text; delete when not used)</a:t>
            </a: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04850" y="1247775"/>
            <a:ext cx="5727700" cy="3222625"/>
          </a:xfrm>
        </p:spPr>
      </p:sp>
    </p:spTree>
    <p:extLst>
      <p:ext uri="{BB962C8B-B14F-4D97-AF65-F5344CB8AC3E}">
        <p14:creationId xmlns:p14="http://schemas.microsoft.com/office/powerpoint/2010/main" val="244728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9307" y="4866132"/>
            <a:ext cx="920496" cy="231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4572" y="0"/>
            <a:ext cx="2836164" cy="850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362200" y="60960"/>
            <a:ext cx="1883664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776471" y="60960"/>
            <a:ext cx="3782568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824" y="140588"/>
            <a:ext cx="869635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8FD2F-DE79-4C8E-B7E4-20F137CEFAEF}" type="datetime1">
              <a:rPr lang="en-US" altLang="zh-TW" smtClean="0"/>
              <a:t>5/22/2018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5B0E-A19D-4264-B43A-A891EFEE37DA}" type="datetime1">
              <a:rPr lang="en-US" altLang="zh-TW" smtClean="0"/>
              <a:t>5/22/2018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9307" y="4866132"/>
            <a:ext cx="920496" cy="231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240" y="76200"/>
            <a:ext cx="4230624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776471" y="76200"/>
            <a:ext cx="728472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35552" y="76200"/>
            <a:ext cx="1078991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645152" y="76200"/>
            <a:ext cx="3624072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799831" y="76200"/>
            <a:ext cx="134416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74F9-2C53-4F08-9112-F41CB00F77A2}" type="datetime1">
              <a:rPr lang="en-US" altLang="zh-TW" smtClean="0"/>
              <a:t>5/22/2018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74A2-44B9-4CCB-853D-850B1A28BCCE}" type="datetime1">
              <a:rPr lang="en-US" altLang="zh-TW" smtClean="0"/>
              <a:t>5/22/2018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40791" y="228600"/>
            <a:ext cx="8662416" cy="436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63968" y="4689347"/>
            <a:ext cx="1539240" cy="387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47DC-5DD4-4738-AF0E-40F333917833}" type="datetime1">
              <a:rPr lang="en-US" altLang="zh-TW" smtClean="0"/>
              <a:t>5/22/2018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79307" y="4866132"/>
            <a:ext cx="920496" cy="231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824" y="114680"/>
            <a:ext cx="476440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7490" y="1983994"/>
            <a:ext cx="866901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Droid Sans Fallback"/>
                <a:cs typeface="Droid Sans Fallb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A4AC0-5A50-4D9C-B96A-D5DFD0BE7724}" type="datetime1">
              <a:rPr lang="en-US" altLang="zh-TW" smtClean="0"/>
              <a:t>5/22/2018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pt.cc/T8Mt" TargetMode="Externa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91" y="228600"/>
            <a:ext cx="8662416" cy="436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98746" y="1578863"/>
            <a:ext cx="4948555" cy="2514600"/>
          </a:xfrm>
          <a:custGeom>
            <a:avLst/>
            <a:gdLst/>
            <a:ahLst/>
            <a:cxnLst/>
            <a:rect l="l" t="t" r="r" b="b"/>
            <a:pathLst>
              <a:path w="4948555" h="2514600">
                <a:moveTo>
                  <a:pt x="0" y="2514600"/>
                </a:moveTo>
                <a:lnTo>
                  <a:pt x="4948428" y="2514600"/>
                </a:lnTo>
                <a:lnTo>
                  <a:pt x="4948428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3968" y="4689347"/>
            <a:ext cx="1539240" cy="387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472" y="4673904"/>
            <a:ext cx="6411595" cy="3299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50" dirty="0">
                <a:solidFill>
                  <a:srgbClr val="959595"/>
                </a:solidFill>
                <a:latin typeface="Arial"/>
                <a:cs typeface="Arial"/>
              </a:rPr>
              <a:t>CONFIDENTIAL 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60" dirty="0">
                <a:solidFill>
                  <a:srgbClr val="959595"/>
                </a:solidFill>
                <a:latin typeface="Arial"/>
                <a:cs typeface="Arial"/>
              </a:rPr>
              <a:t>PROPRIETARY</a:t>
            </a:r>
            <a:endParaRPr sz="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This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presentation,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including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any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supporting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materials,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owned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by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and/or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for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sole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use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of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intended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audience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other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intended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recipients.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This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presentation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may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contain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information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that</a:t>
            </a:r>
            <a:endParaRPr sz="500" dirty="0">
              <a:latin typeface="Arial"/>
              <a:cs typeface="Arial"/>
            </a:endParaRPr>
          </a:p>
          <a:p>
            <a:pPr marL="12700" marR="5080">
              <a:lnSpc>
                <a:spcPct val="104000"/>
              </a:lnSpc>
              <a:spcBef>
                <a:spcPts val="10"/>
              </a:spcBef>
            </a:pP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confidential,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proprietary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otherwise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legally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protected,</a:t>
            </a:r>
            <a:r>
              <a:rPr sz="500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20" dirty="0">
                <a:solidFill>
                  <a:srgbClr val="959595"/>
                </a:solidFill>
                <a:latin typeface="Arial"/>
                <a:cs typeface="Arial"/>
              </a:rPr>
              <a:t>it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may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not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be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further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copied,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distributed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publicly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displayed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without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express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written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permission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of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affiliates.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70" dirty="0">
                <a:solidFill>
                  <a:srgbClr val="959595"/>
                </a:solidFill>
                <a:latin typeface="Arial"/>
                <a:cs typeface="Arial"/>
              </a:rPr>
              <a:t>©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 smtClean="0">
                <a:solidFill>
                  <a:srgbClr val="959595"/>
                </a:solidFill>
                <a:latin typeface="Arial"/>
                <a:cs typeface="Arial"/>
              </a:rPr>
              <a:t>201</a:t>
            </a:r>
            <a:r>
              <a:rPr lang="en-US" sz="500" spc="-15" dirty="0" smtClean="0">
                <a:solidFill>
                  <a:srgbClr val="959595"/>
                </a:solidFill>
                <a:latin typeface="Arial"/>
                <a:cs typeface="Arial"/>
              </a:rPr>
              <a:t>8</a:t>
            </a:r>
            <a:r>
              <a:rPr sz="500" spc="-3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and/or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affiliates. 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All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rights</a:t>
            </a:r>
            <a:r>
              <a:rPr sz="500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reserved.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4716" y="1888155"/>
            <a:ext cx="2867025" cy="1216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065" marR="5080" indent="-1905" algn="ctr">
              <a:lnSpc>
                <a:spcPts val="3020"/>
              </a:lnSpc>
              <a:spcBef>
                <a:spcPts val="480"/>
              </a:spcBef>
            </a:pPr>
            <a:r>
              <a:rPr sz="2400" spc="-5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台大管院訂閱之</a:t>
            </a:r>
            <a:r>
              <a:rPr sz="2400" spc="-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 </a:t>
            </a:r>
            <a:r>
              <a:rPr lang="en-US" sz="2400" spc="-5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/>
            </a:r>
            <a:br>
              <a:rPr lang="en-US" sz="2400" spc="-5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</a:br>
            <a:r>
              <a:rPr sz="2400" spc="-5" dirty="0" err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產業研究智庫介紹</a:t>
            </a:r>
            <a:endParaRPr sz="2400" spc="-5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  <a:p>
            <a:pPr algn="ctr">
              <a:lnSpc>
                <a:spcPts val="2960"/>
              </a:lnSpc>
            </a:pPr>
            <a:r>
              <a:rPr lang="en-US" sz="2400" spc="-175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en-US" sz="2400" spc="-175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sz="2400" spc="-165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Gartner</a:t>
            </a:r>
            <a:endParaRPr sz="2400" spc="-165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98746" y="1577339"/>
            <a:ext cx="1940054" cy="2516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48400" y="3361525"/>
            <a:ext cx="2374265" cy="57708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60"/>
              </a:spcBef>
            </a:pPr>
            <a:r>
              <a:rPr lang="en-US" sz="1600" spc="-120" dirty="0" smtClean="0">
                <a:solidFill>
                  <a:srgbClr val="40404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Senior Area Manager</a:t>
            </a:r>
            <a:endParaRPr sz="16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67740" algn="r">
              <a:lnSpc>
                <a:spcPct val="100000"/>
              </a:lnSpc>
              <a:spcBef>
                <a:spcPts val="265"/>
              </a:spcBef>
            </a:pPr>
            <a:r>
              <a:rPr lang="en-US" sz="1600" spc="-130" dirty="0" smtClean="0">
                <a:solidFill>
                  <a:srgbClr val="40404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Maggie Lee</a:t>
            </a:r>
            <a:endParaRPr sz="16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5468" y="4236720"/>
            <a:ext cx="688847" cy="696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756" y="3154679"/>
            <a:ext cx="688848" cy="69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909" y="3276091"/>
            <a:ext cx="3484245" cy="150425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400" b="1" spc="-70" dirty="0">
                <a:solidFill>
                  <a:srgbClr val="00529B"/>
                </a:solidFill>
                <a:latin typeface="Arial"/>
                <a:cs typeface="Arial"/>
              </a:rPr>
              <a:t>Magic </a:t>
            </a:r>
            <a:r>
              <a:rPr sz="1400" b="1" spc="-80" dirty="0">
                <a:solidFill>
                  <a:srgbClr val="00529B"/>
                </a:solidFill>
                <a:latin typeface="Arial"/>
                <a:cs typeface="Arial"/>
              </a:rPr>
              <a:t>Quadrants </a:t>
            </a:r>
            <a:r>
              <a:rPr sz="1400" spc="-80" dirty="0">
                <a:latin typeface="Arial"/>
                <a:cs typeface="Arial"/>
              </a:rPr>
              <a:t>and </a:t>
            </a:r>
            <a:r>
              <a:rPr sz="1400" b="1" spc="-95" dirty="0" err="1" smtClean="0">
                <a:solidFill>
                  <a:srgbClr val="00529B"/>
                </a:solidFill>
                <a:latin typeface="Arial"/>
                <a:cs typeface="Arial"/>
              </a:rPr>
              <a:t>MarketScopes</a:t>
            </a:r>
            <a:endParaRPr lang="en-US" sz="1400" b="1" spc="-95" dirty="0" smtClean="0">
              <a:solidFill>
                <a:srgbClr val="00529B"/>
              </a:solidFill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400" spc="-80" dirty="0" smtClean="0">
                <a:latin typeface="Arial"/>
                <a:cs typeface="Arial"/>
              </a:rPr>
              <a:t>show </a:t>
            </a:r>
            <a:r>
              <a:rPr sz="1400" spc="-75" dirty="0" smtClean="0">
                <a:latin typeface="Arial"/>
                <a:cs typeface="Arial"/>
              </a:rPr>
              <a:t>you </a:t>
            </a:r>
            <a:r>
              <a:rPr sz="1400" spc="-55" dirty="0">
                <a:latin typeface="Arial"/>
                <a:cs typeface="Arial"/>
              </a:rPr>
              <a:t>where </a:t>
            </a:r>
            <a:r>
              <a:rPr sz="1400" spc="-75" dirty="0">
                <a:latin typeface="Arial"/>
                <a:cs typeface="Arial"/>
              </a:rPr>
              <a:t>markets </a:t>
            </a:r>
            <a:r>
              <a:rPr sz="1400" spc="-80" dirty="0">
                <a:latin typeface="Arial"/>
                <a:cs typeface="Arial"/>
              </a:rPr>
              <a:t>are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headed.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46355">
              <a:lnSpc>
                <a:spcPts val="1825"/>
              </a:lnSpc>
            </a:pPr>
            <a:r>
              <a:rPr sz="1400" b="1" spc="-80" dirty="0">
                <a:solidFill>
                  <a:srgbClr val="00529B"/>
                </a:solidFill>
                <a:latin typeface="Arial"/>
                <a:cs typeface="Arial"/>
              </a:rPr>
              <a:t>Vendor </a:t>
            </a:r>
            <a:r>
              <a:rPr sz="1400" b="1" spc="-100" dirty="0">
                <a:solidFill>
                  <a:srgbClr val="00529B"/>
                </a:solidFill>
                <a:latin typeface="Arial"/>
                <a:cs typeface="Arial"/>
              </a:rPr>
              <a:t>Ratings </a:t>
            </a:r>
            <a:endParaRPr lang="en-US" sz="1400" b="1" spc="-100" dirty="0" smtClean="0">
              <a:solidFill>
                <a:srgbClr val="00529B"/>
              </a:solidFill>
              <a:latin typeface="Arial"/>
              <a:cs typeface="Arial"/>
            </a:endParaRPr>
          </a:p>
          <a:p>
            <a:pPr marL="46355">
              <a:lnSpc>
                <a:spcPts val="1825"/>
              </a:lnSpc>
            </a:pPr>
            <a:r>
              <a:rPr sz="1400" spc="-50" dirty="0" smtClean="0">
                <a:latin typeface="Arial"/>
                <a:cs typeface="Arial"/>
              </a:rPr>
              <a:t>help </a:t>
            </a:r>
            <a:r>
              <a:rPr sz="1400" spc="-70" dirty="0">
                <a:latin typeface="Arial"/>
                <a:cs typeface="Arial"/>
              </a:rPr>
              <a:t>you </a:t>
            </a:r>
            <a:r>
              <a:rPr sz="1400" spc="-105" dirty="0">
                <a:latin typeface="Arial"/>
                <a:cs typeface="Arial"/>
              </a:rPr>
              <a:t>manage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40" dirty="0" smtClean="0">
                <a:latin typeface="Arial"/>
                <a:cs typeface="Arial"/>
              </a:rPr>
              <a:t>product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portfolio</a:t>
            </a:r>
            <a:r>
              <a:rPr sz="1400" spc="-1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468" y="2016251"/>
            <a:ext cx="688847" cy="696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3840" y="869061"/>
            <a:ext cx="3274060" cy="18485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400" b="1" spc="-75" dirty="0">
                <a:solidFill>
                  <a:srgbClr val="00529B"/>
                </a:solidFill>
                <a:latin typeface="Arial"/>
                <a:cs typeface="Arial"/>
              </a:rPr>
              <a:t>Strategic </a:t>
            </a:r>
            <a:r>
              <a:rPr sz="1400" b="1" spc="-85" dirty="0">
                <a:solidFill>
                  <a:srgbClr val="00529B"/>
                </a:solidFill>
                <a:latin typeface="Arial"/>
                <a:cs typeface="Arial"/>
              </a:rPr>
              <a:t>Planning </a:t>
            </a:r>
            <a:r>
              <a:rPr sz="1400" b="1" spc="-80" dirty="0">
                <a:solidFill>
                  <a:srgbClr val="00529B"/>
                </a:solidFill>
                <a:latin typeface="Arial"/>
                <a:cs typeface="Arial"/>
              </a:rPr>
              <a:t>Assumptions</a:t>
            </a:r>
            <a:r>
              <a:rPr sz="1400" b="1" spc="-140" dirty="0">
                <a:solidFill>
                  <a:srgbClr val="00529B"/>
                </a:solidFill>
                <a:latin typeface="Arial"/>
                <a:cs typeface="Arial"/>
              </a:rPr>
              <a:t> </a:t>
            </a:r>
            <a:endParaRPr lang="en-US" sz="1400" b="1" spc="-140" dirty="0" smtClean="0">
              <a:solidFill>
                <a:srgbClr val="00529B"/>
              </a:solidFill>
              <a:latin typeface="Arial"/>
              <a:cs typeface="Arial"/>
            </a:endParaRPr>
          </a:p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lang="en-US" sz="1400" spc="-50" dirty="0">
                <a:latin typeface="Arial"/>
                <a:cs typeface="Arial"/>
              </a:rPr>
              <a:t>p</a:t>
            </a:r>
            <a:r>
              <a:rPr sz="1400" spc="-50" dirty="0" smtClean="0">
                <a:latin typeface="Arial"/>
                <a:cs typeface="Arial"/>
              </a:rPr>
              <a:t>rovide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sz="1400" spc="-75" dirty="0" smtClean="0">
                <a:latin typeface="Arial"/>
                <a:cs typeface="Arial"/>
              </a:rPr>
              <a:t>management</a:t>
            </a:r>
            <a:r>
              <a:rPr sz="1400" spc="-125" dirty="0" smtClean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direction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400" spc="-60" dirty="0">
                <a:latin typeface="Arial"/>
                <a:cs typeface="Arial"/>
              </a:rPr>
              <a:t>around </a:t>
            </a:r>
            <a:r>
              <a:rPr sz="1400" spc="-125" dirty="0">
                <a:latin typeface="Arial"/>
                <a:cs typeface="Arial"/>
              </a:rPr>
              <a:t>IT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lang="en-US" sz="1400" spc="-185" dirty="0" smtClean="0">
                <a:latin typeface="Arial"/>
                <a:cs typeface="Arial"/>
              </a:rPr>
              <a:t> </a:t>
            </a:r>
            <a:r>
              <a:rPr sz="1400" spc="-60" dirty="0" smtClean="0">
                <a:latin typeface="Arial"/>
                <a:cs typeface="Arial"/>
              </a:rPr>
              <a:t>investments</a:t>
            </a:r>
            <a:r>
              <a:rPr sz="1400" spc="-6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</a:pPr>
            <a:r>
              <a:rPr sz="1400" b="1" spc="-105" dirty="0">
                <a:solidFill>
                  <a:srgbClr val="00529B"/>
                </a:solidFill>
                <a:latin typeface="Arial"/>
                <a:cs typeface="Arial"/>
              </a:rPr>
              <a:t>Hype </a:t>
            </a:r>
            <a:r>
              <a:rPr sz="1400" b="1" spc="-135" dirty="0">
                <a:solidFill>
                  <a:srgbClr val="00529B"/>
                </a:solidFill>
                <a:latin typeface="Arial"/>
                <a:cs typeface="Arial"/>
              </a:rPr>
              <a:t>Cycles </a:t>
            </a:r>
            <a:endParaRPr lang="en-US" sz="1400" b="1" spc="-135" dirty="0" smtClean="0">
              <a:solidFill>
                <a:srgbClr val="00529B"/>
              </a:solidFill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400" spc="-55" dirty="0" smtClean="0">
                <a:latin typeface="Arial"/>
                <a:cs typeface="Arial"/>
              </a:rPr>
              <a:t>help</a:t>
            </a:r>
            <a:r>
              <a:rPr sz="1400" spc="10" dirty="0" smtClean="0">
                <a:latin typeface="Arial"/>
                <a:cs typeface="Arial"/>
              </a:rPr>
              <a:t> </a:t>
            </a:r>
            <a:r>
              <a:rPr sz="1400" spc="-75" dirty="0" smtClean="0">
                <a:latin typeface="Arial"/>
                <a:cs typeface="Arial"/>
              </a:rPr>
              <a:t>you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time </a:t>
            </a:r>
            <a:r>
              <a:rPr sz="1400" spc="-50" dirty="0">
                <a:latin typeface="Arial"/>
                <a:cs typeface="Arial"/>
              </a:rPr>
              <a:t>your </a:t>
            </a:r>
            <a:r>
              <a:rPr sz="1400" spc="-85" dirty="0">
                <a:latin typeface="Arial"/>
                <a:cs typeface="Arial"/>
              </a:rPr>
              <a:t>decisions </a:t>
            </a:r>
            <a:r>
              <a:rPr sz="1400" spc="-40" dirty="0">
                <a:latin typeface="Arial"/>
                <a:cs typeface="Arial"/>
              </a:rPr>
              <a:t>about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75" dirty="0" smtClean="0">
                <a:latin typeface="Arial"/>
                <a:cs typeface="Arial"/>
              </a:rPr>
              <a:t>emerging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spc="-65" dirty="0" smtClean="0">
                <a:latin typeface="Arial"/>
                <a:cs typeface="Arial"/>
              </a:rPr>
              <a:t>technologies</a:t>
            </a:r>
            <a:r>
              <a:rPr sz="1400" spc="-65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7263" y="801623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11490" y="1870329"/>
            <a:ext cx="9461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235" dirty="0">
                <a:solidFill>
                  <a:srgbClr val="00529B"/>
                </a:solidFill>
                <a:latin typeface="Arial"/>
                <a:cs typeface="Arial"/>
              </a:rPr>
              <a:t>®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70879" y="1984461"/>
            <a:ext cx="2944495" cy="927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400" b="1" spc="-90" dirty="0">
                <a:solidFill>
                  <a:srgbClr val="00529B"/>
                </a:solidFill>
                <a:latin typeface="Arial"/>
                <a:cs typeface="Arial"/>
              </a:rPr>
              <a:t>Total </a:t>
            </a:r>
            <a:r>
              <a:rPr sz="1400" b="1" spc="-120" dirty="0">
                <a:solidFill>
                  <a:srgbClr val="00529B"/>
                </a:solidFill>
                <a:latin typeface="Arial"/>
                <a:cs typeface="Arial"/>
              </a:rPr>
              <a:t>Cost </a:t>
            </a:r>
            <a:r>
              <a:rPr sz="1400" b="1" spc="-10" dirty="0">
                <a:solidFill>
                  <a:srgbClr val="00529B"/>
                </a:solidFill>
                <a:latin typeface="Arial"/>
                <a:cs typeface="Arial"/>
              </a:rPr>
              <a:t>of </a:t>
            </a:r>
            <a:r>
              <a:rPr sz="1400" b="1" spc="-75" dirty="0">
                <a:solidFill>
                  <a:srgbClr val="00529B"/>
                </a:solidFill>
                <a:latin typeface="Arial"/>
                <a:cs typeface="Arial"/>
              </a:rPr>
              <a:t>Ownership </a:t>
            </a:r>
            <a:r>
              <a:rPr sz="1400" b="1" spc="-204" dirty="0">
                <a:solidFill>
                  <a:srgbClr val="00529B"/>
                </a:solidFill>
                <a:latin typeface="Arial"/>
                <a:cs typeface="Arial"/>
              </a:rPr>
              <a:t>(TCO </a:t>
            </a:r>
            <a:r>
              <a:rPr sz="1400" b="1" spc="-50" dirty="0">
                <a:solidFill>
                  <a:srgbClr val="00529B"/>
                </a:solidFill>
                <a:latin typeface="Arial"/>
                <a:cs typeface="Arial"/>
              </a:rPr>
              <a:t>)  </a:t>
            </a:r>
            <a:r>
              <a:rPr sz="1400" spc="-65" dirty="0">
                <a:latin typeface="Arial"/>
                <a:cs typeface="Arial"/>
              </a:rPr>
              <a:t>provides </a:t>
            </a:r>
            <a:r>
              <a:rPr sz="1400" spc="-130" dirty="0">
                <a:latin typeface="Arial"/>
                <a:cs typeface="Arial"/>
              </a:rPr>
              <a:t>a </a:t>
            </a:r>
            <a:r>
              <a:rPr sz="1400" spc="-35" dirty="0">
                <a:latin typeface="Arial"/>
                <a:cs typeface="Arial"/>
              </a:rPr>
              <a:t>quantitative </a:t>
            </a:r>
            <a:r>
              <a:rPr sz="1400" spc="-105" dirty="0">
                <a:latin typeface="Arial"/>
                <a:cs typeface="Arial"/>
              </a:rPr>
              <a:t>means </a:t>
            </a:r>
            <a:r>
              <a:rPr sz="1400" spc="15" dirty="0">
                <a:latin typeface="Arial"/>
                <a:cs typeface="Arial"/>
              </a:rPr>
              <a:t>to  </a:t>
            </a:r>
            <a:r>
              <a:rPr sz="1400" spc="-65" dirty="0">
                <a:latin typeface="Arial"/>
                <a:cs typeface="Arial"/>
              </a:rPr>
              <a:t>understanding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35" dirty="0">
                <a:latin typeface="Arial"/>
                <a:cs typeface="Arial"/>
              </a:rPr>
              <a:t>qualitative  </a:t>
            </a:r>
            <a:r>
              <a:rPr sz="1400" spc="-60" dirty="0">
                <a:latin typeface="Arial"/>
                <a:cs typeface="Arial"/>
              </a:rPr>
              <a:t>performance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spc="-20" dirty="0">
                <a:latin typeface="Arial"/>
                <a:cs typeface="Arial"/>
              </a:rPr>
              <a:t>the </a:t>
            </a:r>
            <a:r>
              <a:rPr sz="1400" spc="-125" dirty="0">
                <a:latin typeface="Arial"/>
                <a:cs typeface="Arial"/>
              </a:rPr>
              <a:t>IT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organization.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9226" y="1964626"/>
            <a:ext cx="914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7364" y="816863"/>
            <a:ext cx="9144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70879" y="837600"/>
            <a:ext cx="2924810" cy="850617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85"/>
              </a:spcBef>
            </a:pPr>
            <a:r>
              <a:rPr sz="1400" b="1" spc="-120" dirty="0">
                <a:solidFill>
                  <a:srgbClr val="00529B"/>
                </a:solidFill>
                <a:latin typeface="Arial"/>
                <a:cs typeface="Arial"/>
              </a:rPr>
              <a:t>The </a:t>
            </a:r>
            <a:r>
              <a:rPr sz="1400" b="1" spc="-70" dirty="0">
                <a:solidFill>
                  <a:srgbClr val="00529B"/>
                </a:solidFill>
                <a:latin typeface="Arial"/>
                <a:cs typeface="Arial"/>
              </a:rPr>
              <a:t>Enterprise Personality </a:t>
            </a:r>
            <a:r>
              <a:rPr sz="1400" b="1" spc="-50" dirty="0">
                <a:solidFill>
                  <a:srgbClr val="00529B"/>
                </a:solidFill>
                <a:latin typeface="Arial"/>
                <a:cs typeface="Arial"/>
              </a:rPr>
              <a:t>Profile  </a:t>
            </a:r>
            <a:endParaRPr lang="en-US" sz="1400" b="1" spc="-50" dirty="0" smtClean="0">
              <a:solidFill>
                <a:srgbClr val="00529B"/>
              </a:solidFill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285"/>
              </a:spcBef>
            </a:pPr>
            <a:r>
              <a:rPr sz="1400" spc="-50" dirty="0" smtClean="0">
                <a:latin typeface="Arial"/>
                <a:cs typeface="Arial"/>
              </a:rPr>
              <a:t>clarifies </a:t>
            </a:r>
            <a:r>
              <a:rPr sz="1400" spc="-45" dirty="0">
                <a:latin typeface="Arial"/>
                <a:cs typeface="Arial"/>
              </a:rPr>
              <a:t>how </a:t>
            </a:r>
            <a:r>
              <a:rPr sz="1400" spc="-50" dirty="0">
                <a:latin typeface="Arial"/>
                <a:cs typeface="Arial"/>
              </a:rPr>
              <a:t>enterprise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personality  </a:t>
            </a:r>
            <a:r>
              <a:rPr sz="1400" spc="-25" dirty="0">
                <a:latin typeface="Arial"/>
                <a:cs typeface="Arial"/>
              </a:rPr>
              <a:t>traits </a:t>
            </a:r>
            <a:r>
              <a:rPr sz="1400" spc="-75" dirty="0">
                <a:latin typeface="Arial"/>
                <a:cs typeface="Arial"/>
              </a:rPr>
              <a:t>and behaviors </a:t>
            </a:r>
            <a:r>
              <a:rPr sz="1400" spc="-105" dirty="0">
                <a:latin typeface="Arial"/>
                <a:cs typeface="Arial"/>
              </a:rPr>
              <a:t>shape </a:t>
            </a:r>
            <a:r>
              <a:rPr sz="1400" spc="-75" dirty="0">
                <a:latin typeface="Arial"/>
                <a:cs typeface="Arial"/>
              </a:rPr>
              <a:t>choice,  </a:t>
            </a:r>
            <a:r>
              <a:rPr sz="1400" spc="-35" dirty="0">
                <a:latin typeface="Arial"/>
                <a:cs typeface="Arial"/>
              </a:rPr>
              <a:t>project </a:t>
            </a:r>
            <a:r>
              <a:rPr sz="1400" spc="-65" dirty="0">
                <a:latin typeface="Arial"/>
                <a:cs typeface="Arial"/>
              </a:rPr>
              <a:t>investments </a:t>
            </a:r>
            <a:r>
              <a:rPr sz="1400" spc="-80" dirty="0">
                <a:latin typeface="Arial"/>
                <a:cs typeface="Arial"/>
              </a:rPr>
              <a:t>and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125" dirty="0">
                <a:latin typeface="Arial"/>
                <a:cs typeface="Arial"/>
              </a:rPr>
              <a:t>success.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4426" y="3276010"/>
            <a:ext cx="2597574" cy="717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ts val="1825"/>
              </a:lnSpc>
              <a:spcBef>
                <a:spcPts val="95"/>
              </a:spcBef>
            </a:pPr>
            <a:r>
              <a:rPr sz="1400" b="1" spc="-70" dirty="0">
                <a:solidFill>
                  <a:srgbClr val="00529B"/>
                </a:solidFill>
                <a:latin typeface="Arial"/>
                <a:cs typeface="Arial"/>
              </a:rPr>
              <a:t>First </a:t>
            </a:r>
            <a:r>
              <a:rPr sz="1400" b="1" spc="-170" dirty="0">
                <a:solidFill>
                  <a:srgbClr val="00529B"/>
                </a:solidFill>
                <a:latin typeface="Arial"/>
                <a:cs typeface="Arial"/>
              </a:rPr>
              <a:t>Take </a:t>
            </a:r>
            <a:endParaRPr lang="en-US" sz="1400" b="1" spc="-170" dirty="0" smtClean="0">
              <a:solidFill>
                <a:srgbClr val="00529B"/>
              </a:solidFill>
              <a:latin typeface="Arial"/>
              <a:cs typeface="Arial"/>
            </a:endParaRPr>
          </a:p>
          <a:p>
            <a:pPr marL="21590">
              <a:lnSpc>
                <a:spcPts val="1825"/>
              </a:lnSpc>
              <a:spcBef>
                <a:spcPts val="95"/>
              </a:spcBef>
            </a:pPr>
            <a:r>
              <a:rPr sz="1400" spc="-50" dirty="0" smtClean="0">
                <a:latin typeface="Arial"/>
                <a:cs typeface="Arial"/>
              </a:rPr>
              <a:t>provide </a:t>
            </a:r>
            <a:r>
              <a:rPr sz="1400" spc="-20" dirty="0">
                <a:latin typeface="Arial"/>
                <a:cs typeface="Arial"/>
              </a:rPr>
              <a:t>timely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95" dirty="0" smtClean="0">
                <a:latin typeface="Arial"/>
                <a:cs typeface="Arial"/>
              </a:rPr>
              <a:t>analysis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of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40" dirty="0">
                <a:latin typeface="Arial"/>
                <a:cs typeface="Arial"/>
              </a:rPr>
              <a:t>industry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spc="-80" dirty="0" smtClean="0">
                <a:latin typeface="Arial"/>
                <a:cs typeface="Arial"/>
              </a:rPr>
              <a:t>events</a:t>
            </a:r>
            <a:r>
              <a:rPr lang="en-US" sz="1400" spc="-8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>
          <a:xfrm>
            <a:off x="7012458" y="4676013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10</a:t>
            </a:fld>
            <a:endParaRPr lang="en-US" altLang="zh-TW" dirty="0"/>
          </a:p>
        </p:txBody>
      </p:sp>
      <p:sp>
        <p:nvSpPr>
          <p:cNvPr id="16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85" y="163371"/>
            <a:ext cx="8799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>
                <a:latin typeface="Arial" panose="020B0604020202020204" pitchFamily="34" charset="0"/>
                <a:cs typeface="Arial" panose="020B0604020202020204" pitchFamily="34" charset="0"/>
              </a:rPr>
              <a:t>Gartner </a:t>
            </a:r>
            <a:r>
              <a:rPr spc="-195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spc="-185" dirty="0">
                <a:latin typeface="Arial" panose="020B0604020202020204" pitchFamily="34" charset="0"/>
                <a:cs typeface="Arial" panose="020B0604020202020204" pitchFamily="34" charset="0"/>
              </a:rPr>
              <a:t>IT Research </a:t>
            </a:r>
            <a:r>
              <a:rPr lang="en-US" sz="2000" b="0" spc="-2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000" b="0" spc="-195" dirty="0" smtClean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sz="2000" b="0" spc="-145" dirty="0"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sz="2000" b="0" spc="-225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sz="2000" b="0" spc="-170"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2000" b="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0" spc="-245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sz="2000" b="0" spc="-245" dirty="0" smtClean="0">
                <a:latin typeface="Arial" panose="020B0604020202020204" pitchFamily="34" charset="0"/>
                <a:cs typeface="Arial" panose="020B0604020202020204" pitchFamily="34" charset="0"/>
              </a:rPr>
              <a:t>4,999</a:t>
            </a:r>
            <a:r>
              <a:rPr lang="en-US" sz="2000" b="0" spc="-245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000" b="0" spc="-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5784426" y="4297784"/>
            <a:ext cx="2795524" cy="44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1135">
              <a:lnSpc>
                <a:spcPts val="1730"/>
              </a:lnSpc>
              <a:spcBef>
                <a:spcPts val="5"/>
              </a:spcBef>
            </a:pPr>
            <a:r>
              <a:rPr sz="1400" b="1" spc="-180" dirty="0" smtClean="0">
                <a:solidFill>
                  <a:srgbClr val="00529B"/>
                </a:solidFill>
                <a:latin typeface="Arial"/>
                <a:cs typeface="Arial"/>
              </a:rPr>
              <a:t>Case </a:t>
            </a:r>
            <a:r>
              <a:rPr sz="1400" b="1" spc="-114" dirty="0">
                <a:solidFill>
                  <a:srgbClr val="00529B"/>
                </a:solidFill>
                <a:latin typeface="Arial"/>
                <a:cs typeface="Arial"/>
              </a:rPr>
              <a:t>Examples </a:t>
            </a:r>
            <a:endParaRPr lang="en-US" sz="1400" b="1" spc="-114" dirty="0" smtClean="0">
              <a:solidFill>
                <a:srgbClr val="00529B"/>
              </a:solidFill>
              <a:latin typeface="Arial"/>
              <a:cs typeface="Arial"/>
            </a:endParaRPr>
          </a:p>
          <a:p>
            <a:pPr marL="12700" marR="191135">
              <a:lnSpc>
                <a:spcPts val="1730"/>
              </a:lnSpc>
              <a:spcBef>
                <a:spcPts val="5"/>
              </a:spcBef>
            </a:pPr>
            <a:r>
              <a:rPr sz="1400" spc="-90" dirty="0" smtClean="0">
                <a:latin typeface="Arial"/>
                <a:cs typeface="Arial"/>
              </a:rPr>
              <a:t>summa</a:t>
            </a:r>
            <a:r>
              <a:rPr lang="en-US" sz="1400" spc="-90" dirty="0" smtClean="0">
                <a:latin typeface="Arial"/>
                <a:cs typeface="Arial"/>
              </a:rPr>
              <a:t>riz</a:t>
            </a:r>
            <a:r>
              <a:rPr sz="1400" spc="-90" dirty="0" smtClean="0">
                <a:latin typeface="Arial"/>
                <a:cs typeface="Arial"/>
              </a:rPr>
              <a:t>e </a:t>
            </a:r>
            <a:r>
              <a:rPr sz="1400" spc="-55" dirty="0" smtClean="0">
                <a:latin typeface="Arial"/>
                <a:cs typeface="Arial"/>
              </a:rPr>
              <a:t>real </a:t>
            </a:r>
            <a:r>
              <a:rPr sz="1400" spc="-30" dirty="0">
                <a:latin typeface="Arial"/>
                <a:cs typeface="Arial"/>
              </a:rPr>
              <a:t>client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85" dirty="0" smtClean="0">
                <a:latin typeface="Arial"/>
                <a:cs typeface="Arial"/>
              </a:rPr>
              <a:t>experiences</a:t>
            </a:r>
            <a:r>
              <a:rPr lang="en-US" sz="1400" spc="-85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>
          <a:xfrm>
            <a:off x="7005320" y="4679634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11</a:t>
            </a:fld>
            <a:endParaRPr lang="en-US" altLang="zh-TW" dirty="0"/>
          </a:p>
        </p:txBody>
      </p:sp>
      <p:sp>
        <p:nvSpPr>
          <p:cNvPr id="14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2400" y="175472"/>
            <a:ext cx="7098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Gartner </a:t>
            </a:r>
            <a:r>
              <a:rPr sz="2800" b="1" spc="-1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sz="2800" b="1" spc="-1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Research </a:t>
            </a:r>
            <a:r>
              <a:rPr lang="en-US" sz="2000" b="1" spc="-204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spc="-20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spc="-204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onthly On-Demand</a:t>
            </a:r>
            <a:r>
              <a:rPr sz="2000" b="1" spc="-17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r>
              <a:rPr lang="en-US" sz="2000" b="1" spc="-14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3098"/>
            <a:ext cx="5943600" cy="3994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39" y="3291185"/>
            <a:ext cx="3053121" cy="164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72" y="4673904"/>
            <a:ext cx="6411595" cy="3299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50" dirty="0">
                <a:solidFill>
                  <a:srgbClr val="959595"/>
                </a:solidFill>
                <a:latin typeface="Arial"/>
                <a:cs typeface="Arial"/>
              </a:rPr>
              <a:t>CONFIDENTIAL 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60" dirty="0">
                <a:solidFill>
                  <a:srgbClr val="959595"/>
                </a:solidFill>
                <a:latin typeface="Arial"/>
                <a:cs typeface="Arial"/>
              </a:rPr>
              <a:t>PROPRIETARY</a:t>
            </a:r>
            <a:endParaRPr sz="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This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presentation,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including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any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supporting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materials,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owned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by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and/or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for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sole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use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of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intended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audience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other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intended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recipients.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This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presentation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may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contain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information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that</a:t>
            </a:r>
            <a:endParaRPr sz="500" dirty="0">
              <a:latin typeface="Arial"/>
              <a:cs typeface="Arial"/>
            </a:endParaRPr>
          </a:p>
          <a:p>
            <a:pPr marL="12700" marR="5080">
              <a:lnSpc>
                <a:spcPct val="104000"/>
              </a:lnSpc>
              <a:spcBef>
                <a:spcPts val="10"/>
              </a:spcBef>
            </a:pP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confidential,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proprietary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otherwise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legally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protected,</a:t>
            </a:r>
            <a:r>
              <a:rPr sz="500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20" dirty="0">
                <a:solidFill>
                  <a:srgbClr val="959595"/>
                </a:solidFill>
                <a:latin typeface="Arial"/>
                <a:cs typeface="Arial"/>
              </a:rPr>
              <a:t>it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may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not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be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further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copied,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distributed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publicly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displayed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without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express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written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permission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of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affiliates.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70" dirty="0">
                <a:solidFill>
                  <a:srgbClr val="959595"/>
                </a:solidFill>
                <a:latin typeface="Arial"/>
                <a:cs typeface="Arial"/>
              </a:rPr>
              <a:t>©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 smtClean="0">
                <a:solidFill>
                  <a:srgbClr val="959595"/>
                </a:solidFill>
                <a:latin typeface="Arial"/>
                <a:cs typeface="Arial"/>
              </a:rPr>
              <a:t>201</a:t>
            </a:r>
            <a:r>
              <a:rPr lang="en-US" sz="500" spc="-15" dirty="0" smtClean="0">
                <a:solidFill>
                  <a:srgbClr val="959595"/>
                </a:solidFill>
                <a:latin typeface="Arial"/>
                <a:cs typeface="Arial"/>
              </a:rPr>
              <a:t>8</a:t>
            </a:r>
            <a:r>
              <a:rPr sz="500" spc="-3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and/or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affiliates. 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All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rights</a:t>
            </a:r>
            <a:r>
              <a:rPr sz="500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reserved.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6367" y="1578863"/>
            <a:ext cx="5056633" cy="2084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marL="1223010" marR="1150620" indent="39370">
              <a:lnSpc>
                <a:spcPct val="115799"/>
              </a:lnSpc>
            </a:pPr>
            <a:r>
              <a:rPr sz="2800" b="1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如何從臺大</a:t>
            </a:r>
            <a:r>
              <a:rPr sz="28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管院 </a:t>
            </a:r>
            <a:r>
              <a:rPr sz="2800" b="1" spc="-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登入</a:t>
            </a:r>
            <a:r>
              <a:rPr sz="2800" b="1" spc="-15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Gar</a:t>
            </a:r>
            <a:r>
              <a:rPr sz="2800" b="1" spc="-105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t</a:t>
            </a:r>
            <a:r>
              <a:rPr sz="2800" b="1" spc="-204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ne</a:t>
            </a:r>
            <a:r>
              <a:rPr sz="2800" b="1" spc="-16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r</a:t>
            </a:r>
            <a:r>
              <a:rPr sz="2800" b="1" spc="-5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服務</a:t>
            </a:r>
            <a:endParaRPr lang="en-US" sz="2800" b="1" spc="-5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  <a:p>
            <a:pPr marL="1223010" marR="1150620" indent="39370">
              <a:lnSpc>
                <a:spcPct val="115799"/>
              </a:lnSpc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6781800" y="4545316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151468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服務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範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圍</a:t>
            </a:r>
          </a:p>
        </p:txBody>
      </p:sp>
      <p:sp>
        <p:nvSpPr>
          <p:cNvPr id="9" name="object 9"/>
          <p:cNvSpPr/>
          <p:nvPr/>
        </p:nvSpPr>
        <p:spPr>
          <a:xfrm>
            <a:off x="2130551" y="967739"/>
            <a:ext cx="4477511" cy="19309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4022" y="1121257"/>
            <a:ext cx="2292350" cy="139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6905" marR="62865" indent="-565785">
              <a:lnSpc>
                <a:spcPct val="150100"/>
              </a:lnSpc>
              <a:spcBef>
                <a:spcPts val="95"/>
              </a:spcBef>
            </a:pPr>
            <a:r>
              <a:rPr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台灣大學</a:t>
            </a:r>
            <a:r>
              <a:rPr sz="2000" spc="29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 </a:t>
            </a:r>
            <a:r>
              <a:rPr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管理學院 全職師生</a:t>
            </a:r>
            <a:endParaRPr sz="20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16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(5,000</a:t>
            </a:r>
            <a:r>
              <a:rPr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位使用者權</a:t>
            </a:r>
            <a:r>
              <a:rPr sz="2000" spc="-2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限</a:t>
            </a:r>
            <a:r>
              <a:rPr sz="2000" b="1" spc="-114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)</a:t>
            </a:r>
            <a:endParaRPr sz="20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3600" y="3235451"/>
            <a:ext cx="4477511" cy="18227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0216" y="3337485"/>
            <a:ext cx="2530984" cy="1395254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R="46990" algn="ctr">
              <a:lnSpc>
                <a:spcPct val="100000"/>
              </a:lnSpc>
              <a:spcBef>
                <a:spcPts val="1280"/>
              </a:spcBef>
            </a:pPr>
            <a:r>
              <a:rPr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使用期</a:t>
            </a:r>
            <a:r>
              <a:rPr sz="2000" spc="-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限</a:t>
            </a:r>
            <a:r>
              <a:rPr sz="2000" b="1" spc="-18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:</a:t>
            </a:r>
            <a:endParaRPr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2000" b="1" spc="-9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1</a:t>
            </a:r>
            <a:r>
              <a:rPr sz="1950" b="1" spc="-135" baseline="2564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st  </a:t>
            </a:r>
            <a:r>
              <a:rPr sz="2000" b="1" spc="-1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December, </a:t>
            </a:r>
            <a:r>
              <a:rPr sz="2000" b="1" spc="-15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2017</a:t>
            </a:r>
            <a:r>
              <a:rPr sz="2000" b="1" spc="-42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 </a:t>
            </a:r>
            <a:r>
              <a:rPr sz="2000" b="1" spc="26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–</a:t>
            </a:r>
            <a:endParaRPr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1205"/>
              </a:spcBef>
            </a:pPr>
            <a:r>
              <a:rPr sz="2000" b="1" spc="-11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30</a:t>
            </a:r>
            <a:r>
              <a:rPr sz="1950" b="1" spc="-165" baseline="2564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th  </a:t>
            </a:r>
            <a:r>
              <a:rPr sz="2000" b="1" spc="-13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November,</a:t>
            </a:r>
            <a:r>
              <a:rPr sz="2000" b="1" spc="-34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 </a:t>
            </a:r>
            <a:r>
              <a:rPr lang="en-US" sz="2000" b="1" spc="-34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 </a:t>
            </a:r>
            <a:r>
              <a:rPr sz="2000" b="1" spc="-16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201</a:t>
            </a:r>
            <a:r>
              <a:rPr lang="en-US" sz="2000" b="1" spc="-16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8</a:t>
            </a:r>
            <a:endParaRPr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rebuchet M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>
          <a:xfrm>
            <a:off x="7010400" y="4694193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" y="158750"/>
            <a:ext cx="2512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spc="-28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臺大網址連結</a:t>
            </a:r>
          </a:p>
        </p:txBody>
      </p:sp>
      <p:sp>
        <p:nvSpPr>
          <p:cNvPr id="8" name="object 8"/>
          <p:cNvSpPr/>
          <p:nvPr/>
        </p:nvSpPr>
        <p:spPr>
          <a:xfrm>
            <a:off x="2808732" y="1699260"/>
            <a:ext cx="3552444" cy="1354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8040" y="1815083"/>
            <a:ext cx="2433828" cy="1258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70454" y="1741170"/>
            <a:ext cx="3429000" cy="1231900"/>
          </a:xfrm>
          <a:custGeom>
            <a:avLst/>
            <a:gdLst/>
            <a:ahLst/>
            <a:cxnLst/>
            <a:rect l="l" t="t" r="r" b="b"/>
            <a:pathLst>
              <a:path w="3429000" h="1231900">
                <a:moveTo>
                  <a:pt x="3223768" y="0"/>
                </a:moveTo>
                <a:lnTo>
                  <a:pt x="205231" y="0"/>
                </a:lnTo>
                <a:lnTo>
                  <a:pt x="158193" y="5423"/>
                </a:lnTo>
                <a:lnTo>
                  <a:pt x="115003" y="20870"/>
                </a:lnTo>
                <a:lnTo>
                  <a:pt x="76896" y="45106"/>
                </a:lnTo>
                <a:lnTo>
                  <a:pt x="45106" y="76896"/>
                </a:lnTo>
                <a:lnTo>
                  <a:pt x="20870" y="115003"/>
                </a:lnTo>
                <a:lnTo>
                  <a:pt x="5423" y="158193"/>
                </a:lnTo>
                <a:lnTo>
                  <a:pt x="0" y="205231"/>
                </a:lnTo>
                <a:lnTo>
                  <a:pt x="0" y="1026159"/>
                </a:lnTo>
                <a:lnTo>
                  <a:pt x="5423" y="1073198"/>
                </a:lnTo>
                <a:lnTo>
                  <a:pt x="20870" y="1116388"/>
                </a:lnTo>
                <a:lnTo>
                  <a:pt x="45106" y="1154495"/>
                </a:lnTo>
                <a:lnTo>
                  <a:pt x="76896" y="1186285"/>
                </a:lnTo>
                <a:lnTo>
                  <a:pt x="115003" y="1210521"/>
                </a:lnTo>
                <a:lnTo>
                  <a:pt x="158193" y="1225968"/>
                </a:lnTo>
                <a:lnTo>
                  <a:pt x="205231" y="1231391"/>
                </a:lnTo>
                <a:lnTo>
                  <a:pt x="3223768" y="1231391"/>
                </a:lnTo>
                <a:lnTo>
                  <a:pt x="3270806" y="1225968"/>
                </a:lnTo>
                <a:lnTo>
                  <a:pt x="3313996" y="1210521"/>
                </a:lnTo>
                <a:lnTo>
                  <a:pt x="3352103" y="1186285"/>
                </a:lnTo>
                <a:lnTo>
                  <a:pt x="3383893" y="1154495"/>
                </a:lnTo>
                <a:lnTo>
                  <a:pt x="3408129" y="1116388"/>
                </a:lnTo>
                <a:lnTo>
                  <a:pt x="3423576" y="1073198"/>
                </a:lnTo>
                <a:lnTo>
                  <a:pt x="3429000" y="1026159"/>
                </a:lnTo>
                <a:lnTo>
                  <a:pt x="3429000" y="205231"/>
                </a:lnTo>
                <a:lnTo>
                  <a:pt x="3423576" y="158193"/>
                </a:lnTo>
                <a:lnTo>
                  <a:pt x="3408129" y="115003"/>
                </a:lnTo>
                <a:lnTo>
                  <a:pt x="3383893" y="76896"/>
                </a:lnTo>
                <a:lnTo>
                  <a:pt x="3352103" y="45106"/>
                </a:lnTo>
                <a:lnTo>
                  <a:pt x="3313996" y="20870"/>
                </a:lnTo>
                <a:lnTo>
                  <a:pt x="3270806" y="5423"/>
                </a:lnTo>
                <a:lnTo>
                  <a:pt x="3223768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0454" y="1741170"/>
            <a:ext cx="3429000" cy="1231900"/>
          </a:xfrm>
          <a:custGeom>
            <a:avLst/>
            <a:gdLst/>
            <a:ahLst/>
            <a:cxnLst/>
            <a:rect l="l" t="t" r="r" b="b"/>
            <a:pathLst>
              <a:path w="3429000" h="1231900">
                <a:moveTo>
                  <a:pt x="0" y="205231"/>
                </a:moveTo>
                <a:lnTo>
                  <a:pt x="5423" y="158193"/>
                </a:lnTo>
                <a:lnTo>
                  <a:pt x="20870" y="115003"/>
                </a:lnTo>
                <a:lnTo>
                  <a:pt x="45106" y="76896"/>
                </a:lnTo>
                <a:lnTo>
                  <a:pt x="76896" y="45106"/>
                </a:lnTo>
                <a:lnTo>
                  <a:pt x="115003" y="20870"/>
                </a:lnTo>
                <a:lnTo>
                  <a:pt x="158193" y="5423"/>
                </a:lnTo>
                <a:lnTo>
                  <a:pt x="205231" y="0"/>
                </a:lnTo>
                <a:lnTo>
                  <a:pt x="3223768" y="0"/>
                </a:lnTo>
                <a:lnTo>
                  <a:pt x="3270806" y="5423"/>
                </a:lnTo>
                <a:lnTo>
                  <a:pt x="3313996" y="20870"/>
                </a:lnTo>
                <a:lnTo>
                  <a:pt x="3352103" y="45106"/>
                </a:lnTo>
                <a:lnTo>
                  <a:pt x="3383893" y="76896"/>
                </a:lnTo>
                <a:lnTo>
                  <a:pt x="3408129" y="115003"/>
                </a:lnTo>
                <a:lnTo>
                  <a:pt x="3423576" y="158193"/>
                </a:lnTo>
                <a:lnTo>
                  <a:pt x="3429000" y="205231"/>
                </a:lnTo>
                <a:lnTo>
                  <a:pt x="3429000" y="1026159"/>
                </a:lnTo>
                <a:lnTo>
                  <a:pt x="3423576" y="1073198"/>
                </a:lnTo>
                <a:lnTo>
                  <a:pt x="3408129" y="1116388"/>
                </a:lnTo>
                <a:lnTo>
                  <a:pt x="3383893" y="1154495"/>
                </a:lnTo>
                <a:lnTo>
                  <a:pt x="3352103" y="1186285"/>
                </a:lnTo>
                <a:lnTo>
                  <a:pt x="3313996" y="1210521"/>
                </a:lnTo>
                <a:lnTo>
                  <a:pt x="3270806" y="1225968"/>
                </a:lnTo>
                <a:lnTo>
                  <a:pt x="3223768" y="1231391"/>
                </a:lnTo>
                <a:lnTo>
                  <a:pt x="205231" y="1231391"/>
                </a:lnTo>
                <a:lnTo>
                  <a:pt x="158193" y="1225968"/>
                </a:lnTo>
                <a:lnTo>
                  <a:pt x="115003" y="1210521"/>
                </a:lnTo>
                <a:lnTo>
                  <a:pt x="76896" y="1186285"/>
                </a:lnTo>
                <a:lnTo>
                  <a:pt x="45106" y="1154495"/>
                </a:lnTo>
                <a:lnTo>
                  <a:pt x="20870" y="1116388"/>
                </a:lnTo>
                <a:lnTo>
                  <a:pt x="5423" y="1073198"/>
                </a:lnTo>
                <a:lnTo>
                  <a:pt x="0" y="1026159"/>
                </a:lnTo>
                <a:lnTo>
                  <a:pt x="0" y="20523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3546" y="1976450"/>
            <a:ext cx="17043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5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請登入</a:t>
            </a:r>
            <a:endParaRPr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7020" y="3257550"/>
            <a:ext cx="33530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hlinkClick r:id="rId5"/>
              </a:rPr>
              <a:t>http://ppt.cc/T8Mt</a:t>
            </a: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>
          <a:xfrm>
            <a:off x="6934200" y="4705350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2400" y="161543"/>
            <a:ext cx="7086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spc="-2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登入頁面</a:t>
            </a:r>
            <a:r>
              <a:rPr spc="-3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spc="-19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pc="-19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5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請使用臺大校內</a:t>
            </a:r>
            <a:r>
              <a:rPr spc="-7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 </a:t>
            </a:r>
            <a:r>
              <a:rPr spc="-14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Single</a:t>
            </a:r>
            <a:r>
              <a:rPr spc="-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Sign</a:t>
            </a:r>
            <a:r>
              <a:rPr spc="-204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1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On</a:t>
            </a:r>
          </a:p>
        </p:txBody>
      </p:sp>
      <p:sp>
        <p:nvSpPr>
          <p:cNvPr id="13" name="object 13"/>
          <p:cNvSpPr/>
          <p:nvPr/>
        </p:nvSpPr>
        <p:spPr>
          <a:xfrm>
            <a:off x="457200" y="916495"/>
            <a:ext cx="7758683" cy="401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>
          <a:xfrm>
            <a:off x="7002438" y="4676584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2400" y="153854"/>
            <a:ext cx="5105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3</a:t>
            </a:r>
            <a:r>
              <a:rPr spc="-254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spc="-2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臺大</a:t>
            </a:r>
            <a:r>
              <a:rPr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 </a:t>
            </a:r>
            <a:r>
              <a:rPr spc="-14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Single</a:t>
            </a:r>
            <a:r>
              <a:rPr spc="-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Sign</a:t>
            </a:r>
            <a:r>
              <a:rPr spc="-204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114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On</a:t>
            </a:r>
            <a:r>
              <a:rPr spc="-22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登出連結</a:t>
            </a:r>
          </a:p>
        </p:txBody>
      </p:sp>
      <p:sp>
        <p:nvSpPr>
          <p:cNvPr id="13" name="object 13"/>
          <p:cNvSpPr/>
          <p:nvPr/>
        </p:nvSpPr>
        <p:spPr>
          <a:xfrm>
            <a:off x="1476755" y="797051"/>
            <a:ext cx="5870448" cy="145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2660" y="757427"/>
            <a:ext cx="4357116" cy="1488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8477" y="838961"/>
            <a:ext cx="5747385" cy="1330960"/>
          </a:xfrm>
          <a:custGeom>
            <a:avLst/>
            <a:gdLst/>
            <a:ahLst/>
            <a:cxnLst/>
            <a:rect l="l" t="t" r="r" b="b"/>
            <a:pathLst>
              <a:path w="5747384" h="1330960">
                <a:moveTo>
                  <a:pt x="5525262" y="0"/>
                </a:moveTo>
                <a:lnTo>
                  <a:pt x="221741" y="0"/>
                </a:lnTo>
                <a:lnTo>
                  <a:pt x="177063" y="4506"/>
                </a:lnTo>
                <a:lnTo>
                  <a:pt x="135445" y="17430"/>
                </a:lnTo>
                <a:lnTo>
                  <a:pt x="97780" y="37879"/>
                </a:lnTo>
                <a:lnTo>
                  <a:pt x="64960" y="64960"/>
                </a:lnTo>
                <a:lnTo>
                  <a:pt x="37879" y="97780"/>
                </a:lnTo>
                <a:lnTo>
                  <a:pt x="17430" y="135445"/>
                </a:lnTo>
                <a:lnTo>
                  <a:pt x="4506" y="177063"/>
                </a:lnTo>
                <a:lnTo>
                  <a:pt x="0" y="221741"/>
                </a:lnTo>
                <a:lnTo>
                  <a:pt x="0" y="1108710"/>
                </a:lnTo>
                <a:lnTo>
                  <a:pt x="4506" y="1153388"/>
                </a:lnTo>
                <a:lnTo>
                  <a:pt x="17430" y="1195006"/>
                </a:lnTo>
                <a:lnTo>
                  <a:pt x="37879" y="1232671"/>
                </a:lnTo>
                <a:lnTo>
                  <a:pt x="64960" y="1265491"/>
                </a:lnTo>
                <a:lnTo>
                  <a:pt x="97780" y="1292572"/>
                </a:lnTo>
                <a:lnTo>
                  <a:pt x="135445" y="1313021"/>
                </a:lnTo>
                <a:lnTo>
                  <a:pt x="177063" y="1325945"/>
                </a:lnTo>
                <a:lnTo>
                  <a:pt x="221741" y="1330452"/>
                </a:lnTo>
                <a:lnTo>
                  <a:pt x="5525262" y="1330452"/>
                </a:lnTo>
                <a:lnTo>
                  <a:pt x="5569940" y="1325945"/>
                </a:lnTo>
                <a:lnTo>
                  <a:pt x="5611558" y="1313021"/>
                </a:lnTo>
                <a:lnTo>
                  <a:pt x="5649223" y="1292572"/>
                </a:lnTo>
                <a:lnTo>
                  <a:pt x="5682043" y="1265491"/>
                </a:lnTo>
                <a:lnTo>
                  <a:pt x="5709124" y="1232671"/>
                </a:lnTo>
                <a:lnTo>
                  <a:pt x="5729573" y="1195006"/>
                </a:lnTo>
                <a:lnTo>
                  <a:pt x="5742497" y="1153388"/>
                </a:lnTo>
                <a:lnTo>
                  <a:pt x="5747004" y="1108710"/>
                </a:lnTo>
                <a:lnTo>
                  <a:pt x="5747004" y="221741"/>
                </a:lnTo>
                <a:lnTo>
                  <a:pt x="5742497" y="177063"/>
                </a:lnTo>
                <a:lnTo>
                  <a:pt x="5729573" y="135445"/>
                </a:lnTo>
                <a:lnTo>
                  <a:pt x="5709124" y="97780"/>
                </a:lnTo>
                <a:lnTo>
                  <a:pt x="5682043" y="64960"/>
                </a:lnTo>
                <a:lnTo>
                  <a:pt x="5649223" y="37879"/>
                </a:lnTo>
                <a:lnTo>
                  <a:pt x="5611558" y="17430"/>
                </a:lnTo>
                <a:lnTo>
                  <a:pt x="5569940" y="4506"/>
                </a:lnTo>
                <a:lnTo>
                  <a:pt x="552526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8477" y="838961"/>
            <a:ext cx="5747385" cy="1330960"/>
          </a:xfrm>
          <a:custGeom>
            <a:avLst/>
            <a:gdLst/>
            <a:ahLst/>
            <a:cxnLst/>
            <a:rect l="l" t="t" r="r" b="b"/>
            <a:pathLst>
              <a:path w="5747384" h="1330960">
                <a:moveTo>
                  <a:pt x="0" y="221741"/>
                </a:moveTo>
                <a:lnTo>
                  <a:pt x="4506" y="177063"/>
                </a:lnTo>
                <a:lnTo>
                  <a:pt x="17430" y="135445"/>
                </a:lnTo>
                <a:lnTo>
                  <a:pt x="37879" y="97780"/>
                </a:lnTo>
                <a:lnTo>
                  <a:pt x="64960" y="64960"/>
                </a:lnTo>
                <a:lnTo>
                  <a:pt x="97780" y="37879"/>
                </a:lnTo>
                <a:lnTo>
                  <a:pt x="135445" y="17430"/>
                </a:lnTo>
                <a:lnTo>
                  <a:pt x="177063" y="4506"/>
                </a:lnTo>
                <a:lnTo>
                  <a:pt x="221741" y="0"/>
                </a:lnTo>
                <a:lnTo>
                  <a:pt x="5525262" y="0"/>
                </a:lnTo>
                <a:lnTo>
                  <a:pt x="5569940" y="4506"/>
                </a:lnTo>
                <a:lnTo>
                  <a:pt x="5611558" y="17430"/>
                </a:lnTo>
                <a:lnTo>
                  <a:pt x="5649223" y="37879"/>
                </a:lnTo>
                <a:lnTo>
                  <a:pt x="5682043" y="64960"/>
                </a:lnTo>
                <a:lnTo>
                  <a:pt x="5709124" y="97780"/>
                </a:lnTo>
                <a:lnTo>
                  <a:pt x="5729573" y="135445"/>
                </a:lnTo>
                <a:lnTo>
                  <a:pt x="5742497" y="177063"/>
                </a:lnTo>
                <a:lnTo>
                  <a:pt x="5747004" y="221741"/>
                </a:lnTo>
                <a:lnTo>
                  <a:pt x="5747004" y="1108710"/>
                </a:lnTo>
                <a:lnTo>
                  <a:pt x="5742497" y="1153388"/>
                </a:lnTo>
                <a:lnTo>
                  <a:pt x="5729573" y="1195006"/>
                </a:lnTo>
                <a:lnTo>
                  <a:pt x="5709124" y="1232671"/>
                </a:lnTo>
                <a:lnTo>
                  <a:pt x="5682043" y="1265491"/>
                </a:lnTo>
                <a:lnTo>
                  <a:pt x="5649223" y="1292572"/>
                </a:lnTo>
                <a:lnTo>
                  <a:pt x="5611558" y="1313021"/>
                </a:lnTo>
                <a:lnTo>
                  <a:pt x="5569940" y="1325945"/>
                </a:lnTo>
                <a:lnTo>
                  <a:pt x="5525262" y="1330452"/>
                </a:lnTo>
                <a:lnTo>
                  <a:pt x="221741" y="1330452"/>
                </a:lnTo>
                <a:lnTo>
                  <a:pt x="177063" y="1325945"/>
                </a:lnTo>
                <a:lnTo>
                  <a:pt x="135445" y="1313021"/>
                </a:lnTo>
                <a:lnTo>
                  <a:pt x="97780" y="1292572"/>
                </a:lnTo>
                <a:lnTo>
                  <a:pt x="64960" y="1265491"/>
                </a:lnTo>
                <a:lnTo>
                  <a:pt x="37879" y="1232671"/>
                </a:lnTo>
                <a:lnTo>
                  <a:pt x="17430" y="1195006"/>
                </a:lnTo>
                <a:lnTo>
                  <a:pt x="4506" y="1153388"/>
                </a:lnTo>
                <a:lnTo>
                  <a:pt x="0" y="1108710"/>
                </a:lnTo>
                <a:lnTo>
                  <a:pt x="0" y="22174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26210" y="536897"/>
            <a:ext cx="6384290" cy="2103755"/>
          </a:xfrm>
          <a:prstGeom prst="rect">
            <a:avLst/>
          </a:prstGeom>
        </p:spPr>
        <p:txBody>
          <a:bodyPr vert="horz" wrap="square" lIns="0" tIns="394335" rIns="0" bIns="0" rtlCol="0">
            <a:spAutoFit/>
          </a:bodyPr>
          <a:lstStyle/>
          <a:p>
            <a:pPr marR="404495" algn="ctr">
              <a:lnSpc>
                <a:spcPct val="100000"/>
              </a:lnSpc>
              <a:spcBef>
                <a:spcPts val="3105"/>
              </a:spcBef>
            </a:pPr>
            <a:r>
              <a:rPr sz="4400" b="1" dirty="0">
                <a:solidFill>
                  <a:srgbClr val="1F48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請登出</a:t>
            </a:r>
            <a:endParaRPr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  <a:p>
            <a:pPr marR="403860" algn="ctr">
              <a:lnSpc>
                <a:spcPct val="100000"/>
              </a:lnSpc>
              <a:spcBef>
                <a:spcPts val="1230"/>
              </a:spcBef>
            </a:pPr>
            <a:r>
              <a:rPr sz="1800" b="1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點選下方網址</a:t>
            </a:r>
            <a:r>
              <a:rPr sz="1800" b="1" spc="-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,</a:t>
            </a:r>
            <a:r>
              <a:rPr sz="1800" b="1" spc="-14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即可登出並</a:t>
            </a:r>
            <a:r>
              <a:rPr sz="1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進</a:t>
            </a:r>
            <a:r>
              <a:rPr sz="1800" b="1" spc="-5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入臺大首</a:t>
            </a:r>
            <a:r>
              <a:rPr sz="1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頁</a:t>
            </a:r>
            <a:endParaRPr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8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https://adfs.ntu.edu.tw/adfs/ls/clearall.aspx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95600" y="2700527"/>
            <a:ext cx="3355848" cy="2342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7"/>
          </p:nvPr>
        </p:nvSpPr>
        <p:spPr>
          <a:xfrm>
            <a:off x="6934200" y="4629150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2400" y="126491"/>
            <a:ext cx="7086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spc="-21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首次登入</a:t>
            </a:r>
            <a:r>
              <a:rPr spc="-3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spc="-204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5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請前往</a:t>
            </a:r>
            <a:r>
              <a:rPr lang="en-US" i="1" spc="-15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spc="-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Classic</a:t>
            </a:r>
            <a:r>
              <a:rPr spc="-18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2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gartner.com</a:t>
            </a:r>
            <a:endParaRPr spc="-22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784859"/>
            <a:ext cx="9143999" cy="4358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>
          <a:xfrm>
            <a:off x="6781800" y="4552950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685" y="158750"/>
            <a:ext cx="3305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/>
              <a:t>5</a:t>
            </a:r>
            <a:r>
              <a:rPr spc="-254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spc="-2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16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Gartner</a:t>
            </a:r>
            <a:r>
              <a:rPr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資料庫首頁</a:t>
            </a:r>
          </a:p>
        </p:txBody>
      </p:sp>
      <p:sp>
        <p:nvSpPr>
          <p:cNvPr id="8" name="object 8"/>
          <p:cNvSpPr/>
          <p:nvPr/>
        </p:nvSpPr>
        <p:spPr>
          <a:xfrm>
            <a:off x="3886200" y="133350"/>
            <a:ext cx="3895344" cy="4946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>
          <a:xfrm>
            <a:off x="6986016" y="4705350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" y="158750"/>
            <a:ext cx="18027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4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spc="-28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資料搜尋</a:t>
            </a:r>
          </a:p>
        </p:txBody>
      </p:sp>
      <p:sp>
        <p:nvSpPr>
          <p:cNvPr id="8" name="object 8"/>
          <p:cNvSpPr/>
          <p:nvPr/>
        </p:nvSpPr>
        <p:spPr>
          <a:xfrm>
            <a:off x="103631" y="824483"/>
            <a:ext cx="6862572" cy="4250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8876" y="719327"/>
            <a:ext cx="445134" cy="358140"/>
          </a:xfrm>
          <a:custGeom>
            <a:avLst/>
            <a:gdLst/>
            <a:ahLst/>
            <a:cxnLst/>
            <a:rect l="l" t="t" r="r" b="b"/>
            <a:pathLst>
              <a:path w="445135" h="358140">
                <a:moveTo>
                  <a:pt x="445008" y="136779"/>
                </a:moveTo>
                <a:lnTo>
                  <a:pt x="0" y="136779"/>
                </a:lnTo>
                <a:lnTo>
                  <a:pt x="137540" y="221361"/>
                </a:lnTo>
                <a:lnTo>
                  <a:pt x="84962" y="358139"/>
                </a:lnTo>
                <a:lnTo>
                  <a:pt x="222503" y="273558"/>
                </a:lnTo>
                <a:lnTo>
                  <a:pt x="327531" y="273558"/>
                </a:lnTo>
                <a:lnTo>
                  <a:pt x="307466" y="221361"/>
                </a:lnTo>
                <a:lnTo>
                  <a:pt x="445008" y="136779"/>
                </a:lnTo>
                <a:close/>
              </a:path>
              <a:path w="445135" h="358140">
                <a:moveTo>
                  <a:pt x="327531" y="273558"/>
                </a:moveTo>
                <a:lnTo>
                  <a:pt x="222503" y="273558"/>
                </a:lnTo>
                <a:lnTo>
                  <a:pt x="360045" y="358139"/>
                </a:lnTo>
                <a:lnTo>
                  <a:pt x="327531" y="273558"/>
                </a:lnTo>
                <a:close/>
              </a:path>
              <a:path w="445135" h="358140">
                <a:moveTo>
                  <a:pt x="222503" y="0"/>
                </a:moveTo>
                <a:lnTo>
                  <a:pt x="169925" y="136779"/>
                </a:lnTo>
                <a:lnTo>
                  <a:pt x="275082" y="136779"/>
                </a:lnTo>
                <a:lnTo>
                  <a:pt x="222503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67550" y="1273302"/>
            <a:ext cx="1949450" cy="2985770"/>
          </a:xfrm>
          <a:custGeom>
            <a:avLst/>
            <a:gdLst/>
            <a:ahLst/>
            <a:cxnLst/>
            <a:rect l="l" t="t" r="r" b="b"/>
            <a:pathLst>
              <a:path w="1949450" h="2985770">
                <a:moveTo>
                  <a:pt x="0" y="2985516"/>
                </a:moveTo>
                <a:lnTo>
                  <a:pt x="1949196" y="2985516"/>
                </a:lnTo>
                <a:lnTo>
                  <a:pt x="1949196" y="0"/>
                </a:lnTo>
                <a:lnTo>
                  <a:pt x="0" y="0"/>
                </a:lnTo>
                <a:lnTo>
                  <a:pt x="0" y="2985516"/>
                </a:lnTo>
                <a:close/>
              </a:path>
            </a:pathLst>
          </a:custGeom>
          <a:ln w="25908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59752" y="1293367"/>
            <a:ext cx="1767205" cy="2634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00965" indent="-286385">
              <a:lnSpc>
                <a:spcPct val="100000"/>
              </a:lnSpc>
              <a:spcBef>
                <a:spcPts val="100"/>
              </a:spcBef>
              <a:buFont typeface="Arial"/>
              <a:buChar char="-"/>
              <a:tabLst>
                <a:tab pos="286385" algn="l"/>
                <a:tab pos="287020" algn="l"/>
              </a:tabLst>
            </a:pPr>
            <a:r>
              <a:rPr sz="1800" dirty="0">
                <a:latin typeface="Droid Sans Fallback"/>
                <a:cs typeface="Droid Sans Fallback"/>
              </a:rPr>
              <a:t>每個紅框內</a:t>
            </a:r>
            <a:r>
              <a:rPr sz="1800" spc="-55" dirty="0">
                <a:latin typeface="Arial"/>
                <a:cs typeface="Arial"/>
              </a:rPr>
              <a:t>,  </a:t>
            </a:r>
            <a:r>
              <a:rPr sz="1800" dirty="0">
                <a:latin typeface="Droid Sans Fallback"/>
                <a:cs typeface="Droid Sans Fallback"/>
              </a:rPr>
              <a:t>皆有目前最受 矚目的議題與 方法論之連結</a:t>
            </a:r>
          </a:p>
          <a:p>
            <a:pPr marL="286385" marR="5080" indent="-286385">
              <a:lnSpc>
                <a:spcPct val="99800"/>
              </a:lnSpc>
              <a:spcBef>
                <a:spcPts val="965"/>
              </a:spcBef>
              <a:buFont typeface="Arial"/>
              <a:buChar char="-"/>
              <a:tabLst>
                <a:tab pos="286385" algn="l"/>
                <a:tab pos="287020" algn="l"/>
                <a:tab pos="1433830" algn="l"/>
              </a:tabLst>
            </a:pPr>
            <a:r>
              <a:rPr sz="1800" dirty="0">
                <a:latin typeface="Droid Sans Fallback"/>
                <a:cs typeface="Droid Sans Fallback"/>
              </a:rPr>
              <a:t>最快速的方法</a:t>
            </a:r>
            <a:r>
              <a:rPr sz="1800" spc="-20" dirty="0">
                <a:latin typeface="Arial"/>
                <a:cs typeface="Arial"/>
              </a:rPr>
              <a:t>:  </a:t>
            </a:r>
            <a:r>
              <a:rPr sz="1800" spc="-5" dirty="0">
                <a:latin typeface="Droid Sans Fallback"/>
                <a:cs typeface="Droid Sans Fallback"/>
              </a:rPr>
              <a:t>建議使用</a:t>
            </a:r>
            <a:r>
              <a:rPr sz="1800" spc="150" dirty="0">
                <a:latin typeface="Arial"/>
                <a:cs typeface="Arial"/>
              </a:rPr>
              <a:t>”</a:t>
            </a:r>
            <a:r>
              <a:rPr sz="1800" spc="-5" dirty="0">
                <a:latin typeface="Droid Sans Fallback"/>
                <a:cs typeface="Droid Sans Fallback"/>
              </a:rPr>
              <a:t>關鍵 </a:t>
            </a:r>
            <a:r>
              <a:rPr sz="1800" dirty="0">
                <a:latin typeface="Droid Sans Fallback"/>
                <a:cs typeface="Droid Sans Fallback"/>
              </a:rPr>
              <a:t>字</a:t>
            </a:r>
            <a:r>
              <a:rPr sz="1800" spc="150" dirty="0">
                <a:latin typeface="Arial"/>
                <a:cs typeface="Arial"/>
              </a:rPr>
              <a:t>”</a:t>
            </a:r>
            <a:r>
              <a:rPr sz="1800" dirty="0">
                <a:latin typeface="Droid Sans Fallback"/>
                <a:cs typeface="Droid Sans Fallback"/>
              </a:rPr>
              <a:t>搜尋	</a:t>
            </a:r>
            <a:r>
              <a:rPr sz="1800" spc="-20" dirty="0">
                <a:latin typeface="Arial"/>
                <a:cs typeface="Arial"/>
              </a:rPr>
              <a:t>;  </a:t>
            </a:r>
            <a:r>
              <a:rPr sz="1800" dirty="0">
                <a:latin typeface="Droid Sans Fallback"/>
                <a:cs typeface="Droid Sans Fallback"/>
              </a:rPr>
              <a:t>例 </a:t>
            </a:r>
            <a:r>
              <a:rPr sz="1800" spc="-85" dirty="0">
                <a:latin typeface="Arial"/>
                <a:cs typeface="Arial"/>
              </a:rPr>
              <a:t>:BI, </a:t>
            </a:r>
            <a:r>
              <a:rPr sz="1800" spc="-95" dirty="0">
                <a:latin typeface="Arial"/>
                <a:cs typeface="Arial"/>
              </a:rPr>
              <a:t>Cloud,  Security, </a:t>
            </a:r>
            <a:r>
              <a:rPr lang="en-US" sz="1800" spc="-70" dirty="0" smtClean="0">
                <a:latin typeface="Arial"/>
                <a:cs typeface="Arial"/>
              </a:rPr>
              <a:t>AI</a:t>
            </a:r>
            <a:r>
              <a:rPr sz="1800" spc="-330" dirty="0" smtClean="0">
                <a:latin typeface="Arial"/>
                <a:cs typeface="Arial"/>
              </a:rPr>
              <a:t>…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21980" y="2979420"/>
            <a:ext cx="381000" cy="367665"/>
          </a:xfrm>
          <a:custGeom>
            <a:avLst/>
            <a:gdLst/>
            <a:ahLst/>
            <a:cxnLst/>
            <a:rect l="l" t="t" r="r" b="b"/>
            <a:pathLst>
              <a:path w="381000" h="367664">
                <a:moveTo>
                  <a:pt x="381000" y="140335"/>
                </a:moveTo>
                <a:lnTo>
                  <a:pt x="0" y="140335"/>
                </a:lnTo>
                <a:lnTo>
                  <a:pt x="117728" y="226949"/>
                </a:lnTo>
                <a:lnTo>
                  <a:pt x="72771" y="367284"/>
                </a:lnTo>
                <a:lnTo>
                  <a:pt x="190500" y="280543"/>
                </a:lnTo>
                <a:lnTo>
                  <a:pt x="280440" y="280543"/>
                </a:lnTo>
                <a:lnTo>
                  <a:pt x="263271" y="226949"/>
                </a:lnTo>
                <a:lnTo>
                  <a:pt x="381000" y="140335"/>
                </a:lnTo>
                <a:close/>
              </a:path>
              <a:path w="381000" h="367664">
                <a:moveTo>
                  <a:pt x="280440" y="280543"/>
                </a:moveTo>
                <a:lnTo>
                  <a:pt x="190500" y="280543"/>
                </a:lnTo>
                <a:lnTo>
                  <a:pt x="308228" y="367284"/>
                </a:lnTo>
                <a:lnTo>
                  <a:pt x="280440" y="280543"/>
                </a:lnTo>
                <a:close/>
              </a:path>
              <a:path w="381000" h="367664">
                <a:moveTo>
                  <a:pt x="190500" y="0"/>
                </a:moveTo>
                <a:lnTo>
                  <a:pt x="145542" y="140335"/>
                </a:lnTo>
                <a:lnTo>
                  <a:pt x="235458" y="140335"/>
                </a:lnTo>
                <a:lnTo>
                  <a:pt x="1905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>
          <a:xfrm>
            <a:off x="7012092" y="4692652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70604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3359" y="0"/>
            <a:ext cx="5120640" cy="858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70603" y="0"/>
            <a:ext cx="5073650" cy="788035"/>
          </a:xfrm>
          <a:custGeom>
            <a:avLst/>
            <a:gdLst/>
            <a:ahLst/>
            <a:cxnLst/>
            <a:rect l="l" t="t" r="r" b="b"/>
            <a:pathLst>
              <a:path w="5073650" h="788035">
                <a:moveTo>
                  <a:pt x="0" y="787908"/>
                </a:moveTo>
                <a:lnTo>
                  <a:pt x="5073396" y="787908"/>
                </a:lnTo>
                <a:lnTo>
                  <a:pt x="5073396" y="0"/>
                </a:lnTo>
                <a:lnTo>
                  <a:pt x="0" y="0"/>
                </a:lnTo>
                <a:lnTo>
                  <a:pt x="0" y="787908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0603" y="0"/>
            <a:ext cx="5073650" cy="788035"/>
          </a:xfrm>
          <a:custGeom>
            <a:avLst/>
            <a:gdLst/>
            <a:ahLst/>
            <a:cxnLst/>
            <a:rect l="l" t="t" r="r" b="b"/>
            <a:pathLst>
              <a:path w="5073650" h="788035">
                <a:moveTo>
                  <a:pt x="0" y="787908"/>
                </a:moveTo>
                <a:lnTo>
                  <a:pt x="5073396" y="787908"/>
                </a:lnTo>
                <a:lnTo>
                  <a:pt x="5073396" y="0"/>
                </a:lnTo>
                <a:lnTo>
                  <a:pt x="0" y="0"/>
                </a:lnTo>
                <a:lnTo>
                  <a:pt x="0" y="787908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67200" y="167957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議程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67200" y="1224580"/>
            <a:ext cx="4866639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4965" algn="l"/>
              </a:tabLst>
            </a:pPr>
            <a:r>
              <a:rPr lang="en-US" sz="2400" spc="-125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  </a:t>
            </a:r>
            <a:r>
              <a:rPr sz="2400" spc="-125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Gart</a:t>
            </a:r>
            <a:r>
              <a:rPr sz="2400" spc="-15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</a:t>
            </a:r>
            <a:r>
              <a:rPr sz="2400" spc="-204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</a:t>
            </a:r>
            <a:r>
              <a:rPr sz="2400" spc="-145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</a:t>
            </a:r>
            <a:r>
              <a:rPr lang="zh-TW" altLang="en-US" sz="2400" spc="-145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公司與</a:t>
            </a:r>
            <a:r>
              <a:rPr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服務介紹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 </a:t>
            </a:r>
            <a:r>
              <a:rPr lang="zh-TW" altLang="en-US" sz="2400" spc="15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</a:t>
            </a:r>
            <a:r>
              <a:rPr lang="zh-TW" altLang="en-US" sz="2400" spc="15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何運用</a:t>
            </a:r>
            <a:r>
              <a:rPr lang="en-US" altLang="zh-TW" sz="2400" spc="-125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Gart</a:t>
            </a:r>
            <a:r>
              <a:rPr lang="en-US" altLang="zh-TW" sz="2400" spc="-15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</a:t>
            </a:r>
            <a:r>
              <a:rPr lang="en-US" altLang="zh-TW" sz="2400" spc="-204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</a:t>
            </a:r>
            <a:r>
              <a:rPr lang="en-US" altLang="zh-TW" sz="2400" spc="-14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成為您的智囊團</a:t>
            </a:r>
            <a:r>
              <a:rPr lang="zh-TW" altLang="en-US" sz="165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zh-TW" altLang="en-US" sz="165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65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165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65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165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65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165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</a:t>
            </a:r>
            <a:r>
              <a:rPr lang="zh-TW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如何從臺大管院登入</a:t>
            </a:r>
            <a:r>
              <a:rPr lang="en-US" altLang="zh-TW" sz="24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Gartner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>
          <a:xfrm>
            <a:off x="6934200" y="4629150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2359" y="4094988"/>
            <a:ext cx="5501640" cy="96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9603" y="4119371"/>
            <a:ext cx="5454650" cy="875030"/>
          </a:xfrm>
          <a:custGeom>
            <a:avLst/>
            <a:gdLst/>
            <a:ahLst/>
            <a:cxnLst/>
            <a:rect l="l" t="t" r="r" b="b"/>
            <a:pathLst>
              <a:path w="5454650" h="875029">
                <a:moveTo>
                  <a:pt x="0" y="874775"/>
                </a:moveTo>
                <a:lnTo>
                  <a:pt x="5454396" y="874775"/>
                </a:lnTo>
                <a:lnTo>
                  <a:pt x="5454396" y="0"/>
                </a:lnTo>
                <a:lnTo>
                  <a:pt x="0" y="0"/>
                </a:lnTo>
                <a:lnTo>
                  <a:pt x="0" y="874775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7279" y="4087367"/>
            <a:ext cx="3115055" cy="1056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9603" y="4119371"/>
            <a:ext cx="5454650" cy="713657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531620">
              <a:lnSpc>
                <a:spcPct val="100000"/>
              </a:lnSpc>
              <a:spcBef>
                <a:spcPts val="765"/>
              </a:spcBef>
            </a:pPr>
            <a:r>
              <a:rPr sz="4000" spc="-275" dirty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sz="4000" spc="-34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4000" spc="-17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6970774" y="4703084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20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72" y="4673904"/>
            <a:ext cx="6411595" cy="3299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50" dirty="0">
                <a:solidFill>
                  <a:srgbClr val="959595"/>
                </a:solidFill>
                <a:latin typeface="Arial"/>
                <a:cs typeface="Arial"/>
              </a:rPr>
              <a:t>CONFIDENTIAL 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60" dirty="0">
                <a:solidFill>
                  <a:srgbClr val="959595"/>
                </a:solidFill>
                <a:latin typeface="Arial"/>
                <a:cs typeface="Arial"/>
              </a:rPr>
              <a:t>PROPRIETARY</a:t>
            </a:r>
            <a:endParaRPr sz="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This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presentation,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including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any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supporting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materials,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owned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by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and/or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for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sole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use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of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intended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audience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other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intended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recipients.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This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presentation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may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contain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information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that</a:t>
            </a:r>
            <a:endParaRPr sz="500" dirty="0">
              <a:latin typeface="Arial"/>
              <a:cs typeface="Arial"/>
            </a:endParaRPr>
          </a:p>
          <a:p>
            <a:pPr marL="12700" marR="5080">
              <a:lnSpc>
                <a:spcPct val="104000"/>
              </a:lnSpc>
              <a:spcBef>
                <a:spcPts val="10"/>
              </a:spcBef>
            </a:pP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confidential,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proprietary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otherwise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legally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protected,</a:t>
            </a:r>
            <a:r>
              <a:rPr sz="500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20" dirty="0">
                <a:solidFill>
                  <a:srgbClr val="959595"/>
                </a:solidFill>
                <a:latin typeface="Arial"/>
                <a:cs typeface="Arial"/>
              </a:rPr>
              <a:t>it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may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not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be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further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copied,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distributed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publicly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displayed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without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express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written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permission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of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affiliates.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70" dirty="0">
                <a:solidFill>
                  <a:srgbClr val="959595"/>
                </a:solidFill>
                <a:latin typeface="Arial"/>
                <a:cs typeface="Arial"/>
              </a:rPr>
              <a:t>©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 smtClean="0">
                <a:solidFill>
                  <a:srgbClr val="959595"/>
                </a:solidFill>
                <a:latin typeface="Arial"/>
                <a:cs typeface="Arial"/>
              </a:rPr>
              <a:t>201</a:t>
            </a:r>
            <a:r>
              <a:rPr lang="en-US" sz="500" spc="-15" dirty="0" smtClean="0">
                <a:solidFill>
                  <a:srgbClr val="959595"/>
                </a:solidFill>
                <a:latin typeface="Arial"/>
                <a:cs typeface="Arial"/>
              </a:rPr>
              <a:t>8</a:t>
            </a:r>
            <a:r>
              <a:rPr sz="500" spc="-3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and/or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affiliates. 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All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rights</a:t>
            </a:r>
            <a:r>
              <a:rPr sz="500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reserved.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6367" y="1578863"/>
            <a:ext cx="5056633" cy="2084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1262380" marR="1151255" indent="-40005">
              <a:lnSpc>
                <a:spcPct val="115799"/>
              </a:lnSpc>
            </a:pPr>
            <a:r>
              <a:rPr sz="2800" b="1" spc="-125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</a:t>
            </a:r>
            <a:r>
              <a:rPr sz="2800" b="1" spc="-105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</a:t>
            </a:r>
            <a:r>
              <a:rPr sz="2800" b="1" spc="-175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rtner </a:t>
            </a:r>
            <a:endParaRPr lang="en-US" sz="2800" b="1" spc="-175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262380" marR="1151255" indent="-40005">
              <a:lnSpc>
                <a:spcPct val="115799"/>
              </a:lnSpc>
            </a:pPr>
            <a:r>
              <a:rPr lang="zh-TW" altLang="en-US" sz="2800" b="1" spc="-175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公司與</a:t>
            </a:r>
            <a:r>
              <a:rPr lang="zh-TW" altLang="en-US" sz="2800" b="1" spc="-175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服</a:t>
            </a:r>
            <a:r>
              <a:rPr lang="zh-TW" altLang="en-US" sz="2800" b="1" spc="-175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務</a:t>
            </a:r>
            <a:r>
              <a:rPr lang="zh-TW" altLang="en-US" sz="2800" b="1" spc="-175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介紹</a:t>
            </a:r>
            <a:endParaRPr lang="en-US" sz="2800" b="1" spc="-5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262380" marR="1151255" indent="-40005">
              <a:lnSpc>
                <a:spcPct val="115799"/>
              </a:lnSpc>
            </a:pP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6781800" y="4545316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45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223837" y="1047750"/>
            <a:ext cx="8462963" cy="1640255"/>
          </a:xfrm>
          <a:prstGeom prst="rect">
            <a:avLst/>
          </a:prstGeom>
          <a:solidFill>
            <a:srgbClr val="00529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gray">
          <a:xfrm>
            <a:off x="481106" y="1273485"/>
            <a:ext cx="7963357" cy="11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350"/>
              </a:spcAft>
            </a:pPr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650" spc="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tner is the world’s leading information technology </a:t>
            </a:r>
            <a:b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advisory company. </a:t>
            </a:r>
          </a:p>
          <a:p>
            <a:pPr>
              <a:spcAft>
                <a:spcPts val="1350"/>
              </a:spcAft>
            </a:pPr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deliver the technology-related insight necessary </a:t>
            </a:r>
            <a:b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clients to make the right decisions, every 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223824" y="114680"/>
            <a:ext cx="4764405" cy="430887"/>
          </a:xfrm>
        </p:spPr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7"/>
          <p:cNvSpPr txBox="1">
            <a:spLocks/>
          </p:cNvSpPr>
          <p:nvPr/>
        </p:nvSpPr>
        <p:spPr>
          <a:xfrm>
            <a:off x="152400" y="146888"/>
            <a:ext cx="46255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altLang="zh-TW" kern="0" spc="-16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Who We Are: </a:t>
            </a:r>
            <a:endParaRPr lang="en-US" kern="0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296" y="3333750"/>
            <a:ext cx="8462976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75"/>
              </a:spcBef>
            </a:pPr>
            <a:r>
              <a:rPr lang="en-US" altLang="zh-TW" sz="1400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Gartner</a:t>
            </a:r>
            <a:r>
              <a:rPr lang="zh-TW" altLang="en-US" sz="1400" spc="-11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lang="en-US" altLang="zh-TW" sz="1400" spc="-4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顧能公</a:t>
            </a:r>
            <a:r>
              <a:rPr lang="zh-TW" altLang="en-US" sz="1400" spc="-1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司</a:t>
            </a:r>
            <a:r>
              <a:rPr lang="en-US" altLang="zh-TW" sz="1400" spc="-4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)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國際研究暨資訊科技諮詢機構</a:t>
            </a:r>
            <a:r>
              <a:rPr lang="en-US" altLang="zh-TW" sz="14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成立於</a:t>
            </a:r>
            <a:r>
              <a:rPr lang="en-US" altLang="zh-TW" sz="1400" spc="-8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1979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年。研究範圍涵蓋全部資訊科技產</a:t>
            </a:r>
            <a:r>
              <a:rPr lang="zh-TW" altLang="en-US" sz="1400" spc="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業</a:t>
            </a:r>
            <a:r>
              <a:rPr lang="en-US" altLang="zh-TW" sz="1400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就資訊科技的研究、發展、評估、應用、市場等領</a:t>
            </a:r>
            <a:r>
              <a:rPr lang="zh-TW" altLang="en-US" sz="1400" spc="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域</a:t>
            </a:r>
            <a:r>
              <a:rPr lang="en-US" altLang="zh-TW" sz="1400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為客戶提供客觀與公正的論證報告及諮詢</a:t>
            </a:r>
            <a:r>
              <a:rPr lang="zh-TW" altLang="en-US" sz="1400" spc="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服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務。</a:t>
            </a:r>
          </a:p>
          <a:p>
            <a:pPr marL="12700" marR="74930">
              <a:lnSpc>
                <a:spcPct val="100000"/>
              </a:lnSpc>
              <a:spcBef>
                <a:spcPts val="965"/>
              </a:spcBef>
            </a:pPr>
            <a:r>
              <a:rPr lang="en-US" altLang="zh-TW" sz="1400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Gartner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資料庫是許多企業決策時的重要資</a:t>
            </a:r>
            <a:r>
              <a:rPr lang="zh-TW" altLang="en-US" sz="1400" spc="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訊</a:t>
            </a:r>
            <a:r>
              <a:rPr lang="en-US" altLang="zh-TW" sz="1400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運用</a:t>
            </a:r>
            <a:r>
              <a:rPr lang="zh-TW" altLang="en-US" sz="1400" spc="-12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 </a:t>
            </a:r>
            <a:r>
              <a:rPr lang="en-US" altLang="zh-TW" sz="1400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Gartner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在各國、各領域專業的分析師</a:t>
            </a:r>
            <a:r>
              <a:rPr lang="en-US" altLang="zh-TW" sz="1400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能提供最新的趨勢和商業動態</a:t>
            </a:r>
            <a:r>
              <a:rPr lang="en-US" altLang="zh-TW" sz="1400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協助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企業將市場看得更清楚、判斷情境分析更透徹</a:t>
            </a:r>
            <a:r>
              <a:rPr lang="en-US" altLang="zh-TW" sz="1400" spc="-5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用以降低投資風險、提高市場競</a:t>
            </a:r>
            <a:r>
              <a:rPr lang="zh-TW" altLang="en-US" sz="1400" spc="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爭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力。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</p:txBody>
      </p:sp>
      <p:sp>
        <p:nvSpPr>
          <p:cNvPr id="9" name="Slide Number Placeholder 47"/>
          <p:cNvSpPr>
            <a:spLocks noGrp="1"/>
          </p:cNvSpPr>
          <p:nvPr>
            <p:ph type="sldNum" sz="quarter" idx="7"/>
          </p:nvPr>
        </p:nvSpPr>
        <p:spPr>
          <a:xfrm>
            <a:off x="6934200" y="4629150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81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10573010" y="2663275"/>
            <a:ext cx="172989" cy="676817"/>
            <a:chOff x="6530898" y="2844361"/>
            <a:chExt cx="230652" cy="902423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6757829" y="2844361"/>
              <a:ext cx="0" cy="902423"/>
            </a:xfrm>
            <a:prstGeom prst="line">
              <a:avLst/>
            </a:prstGeom>
            <a:solidFill>
              <a:srgbClr val="00529B"/>
            </a:solidFill>
            <a:ln w="9525" cap="flat" cmpd="sng" algn="ctr">
              <a:solidFill>
                <a:srgbClr val="6E96D5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6530898" y="3295572"/>
              <a:ext cx="230652" cy="0"/>
            </a:xfrm>
            <a:prstGeom prst="line">
              <a:avLst/>
            </a:prstGeom>
            <a:solidFill>
              <a:srgbClr val="00529B"/>
            </a:solidFill>
            <a:ln w="9525" cap="flat" cmpd="sng" algn="ctr">
              <a:solidFill>
                <a:srgbClr val="6E96D5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281" y="171451"/>
            <a:ext cx="8454629" cy="430887"/>
          </a:xfrm>
        </p:spPr>
        <p:txBody>
          <a:bodyPr/>
          <a:lstStyle/>
          <a:p>
            <a:r>
              <a:rPr lang="en-US" dirty="0" smtClean="0"/>
              <a:t>Who we serve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 bwMode="gray">
          <a:xfrm>
            <a:off x="1539331" y="1006876"/>
            <a:ext cx="6135755" cy="3987546"/>
            <a:chOff x="2052442" y="1409176"/>
            <a:chExt cx="8181006" cy="5316729"/>
          </a:xfrm>
        </p:grpSpPr>
        <p:cxnSp>
          <p:nvCxnSpPr>
            <p:cNvPr id="41" name="Straight Connector 40"/>
            <p:cNvCxnSpPr/>
            <p:nvPr/>
          </p:nvCxnSpPr>
          <p:spPr bwMode="gray">
            <a:xfrm>
              <a:off x="2052443" y="2087679"/>
              <a:ext cx="2914281" cy="0"/>
            </a:xfrm>
            <a:prstGeom prst="line">
              <a:avLst/>
            </a:prstGeom>
            <a:solidFill>
              <a:srgbClr val="00529B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gray">
            <a:xfrm>
              <a:off x="2052442" y="3632843"/>
              <a:ext cx="2183018" cy="0"/>
            </a:xfrm>
            <a:prstGeom prst="line">
              <a:avLst/>
            </a:prstGeom>
            <a:solidFill>
              <a:srgbClr val="00529B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gray">
            <a:xfrm>
              <a:off x="5908182" y="5196363"/>
              <a:ext cx="0" cy="434033"/>
            </a:xfrm>
            <a:prstGeom prst="line">
              <a:avLst/>
            </a:prstGeom>
            <a:solidFill>
              <a:srgbClr val="00529B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46" name="Group 4"/>
            <p:cNvGrpSpPr/>
            <p:nvPr/>
          </p:nvGrpSpPr>
          <p:grpSpPr bwMode="gray">
            <a:xfrm>
              <a:off x="6801296" y="2087679"/>
              <a:ext cx="3328823" cy="1545164"/>
              <a:chOff x="5362598" y="2087679"/>
              <a:chExt cx="3031469" cy="1545164"/>
            </a:xfrm>
          </p:grpSpPr>
          <p:cxnSp>
            <p:nvCxnSpPr>
              <p:cNvPr id="62" name="Straight Connector 61"/>
              <p:cNvCxnSpPr/>
              <p:nvPr/>
            </p:nvCxnSpPr>
            <p:spPr bwMode="gray">
              <a:xfrm>
                <a:off x="6132349" y="3632843"/>
                <a:ext cx="2261718" cy="0"/>
              </a:xfrm>
              <a:prstGeom prst="line">
                <a:avLst/>
              </a:prstGeom>
              <a:solidFill>
                <a:srgbClr val="00529B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gray">
              <a:xfrm>
                <a:off x="5362598" y="2087679"/>
                <a:ext cx="3029985" cy="0"/>
              </a:xfrm>
              <a:prstGeom prst="line">
                <a:avLst/>
              </a:prstGeom>
              <a:solidFill>
                <a:srgbClr val="00529B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sp>
          <p:nvSpPr>
            <p:cNvPr id="48" name="TextBox 15"/>
            <p:cNvSpPr txBox="1">
              <a:spLocks noChangeArrowheads="1"/>
            </p:cNvSpPr>
            <p:nvPr/>
          </p:nvSpPr>
          <p:spPr bwMode="gray">
            <a:xfrm>
              <a:off x="2052443" y="2174049"/>
              <a:ext cx="1894505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CIOs, CTOs, CFOs, senior 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IT executives and their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teams/associates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898386" y="1409176"/>
              <a:ext cx="4047474" cy="4047474"/>
            </a:xfrm>
            <a:prstGeom prst="rect">
              <a:avLst/>
            </a:prstGeom>
          </p:spPr>
        </p:pic>
        <p:pic>
          <p:nvPicPr>
            <p:cNvPr id="50" name="Picture 7" descr="gartner logo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464412" y="3319955"/>
              <a:ext cx="914366" cy="207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17"/>
            <p:cNvSpPr txBox="1">
              <a:spLocks noChangeArrowheads="1"/>
            </p:cNvSpPr>
            <p:nvPr/>
          </p:nvSpPr>
          <p:spPr bwMode="gray">
            <a:xfrm>
              <a:off x="4608786" y="2061761"/>
              <a:ext cx="135567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7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End-User Professionals</a:t>
              </a:r>
            </a:p>
          </p:txBody>
        </p:sp>
        <p:sp>
          <p:nvSpPr>
            <p:cNvPr id="52" name="TextBox 18"/>
            <p:cNvSpPr txBox="1">
              <a:spLocks noChangeArrowheads="1"/>
            </p:cNvSpPr>
            <p:nvPr/>
          </p:nvSpPr>
          <p:spPr bwMode="gray">
            <a:xfrm>
              <a:off x="6091152" y="2027253"/>
              <a:ext cx="135408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High-Tech </a:t>
              </a:r>
              <a:br>
                <a:rPr lang="en-US" sz="9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Telecom Professionals</a:t>
              </a:r>
            </a:p>
          </p:txBody>
        </p:sp>
        <p:sp>
          <p:nvSpPr>
            <p:cNvPr id="53" name="TextBox 19"/>
            <p:cNvSpPr txBox="1">
              <a:spLocks noChangeArrowheads="1"/>
            </p:cNvSpPr>
            <p:nvPr/>
          </p:nvSpPr>
          <p:spPr bwMode="gray">
            <a:xfrm>
              <a:off x="6727504" y="3571840"/>
              <a:ext cx="1355675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</a:t>
              </a:r>
              <a:br>
                <a:rPr lang="en-US" sz="9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Professionals</a:t>
              </a:r>
            </a:p>
          </p:txBody>
        </p:sp>
        <p:sp>
          <p:nvSpPr>
            <p:cNvPr id="55" name="TextBox 20"/>
            <p:cNvSpPr txBox="1">
              <a:spLocks noChangeArrowheads="1"/>
            </p:cNvSpPr>
            <p:nvPr/>
          </p:nvSpPr>
          <p:spPr bwMode="gray">
            <a:xfrm>
              <a:off x="4046811" y="3571840"/>
              <a:ext cx="1354087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Supply Chain Professionals</a:t>
              </a:r>
            </a:p>
          </p:txBody>
        </p:sp>
        <p:sp>
          <p:nvSpPr>
            <p:cNvPr id="56" name="TextBox 16"/>
            <p:cNvSpPr txBox="1">
              <a:spLocks noChangeArrowheads="1"/>
            </p:cNvSpPr>
            <p:nvPr/>
          </p:nvSpPr>
          <p:spPr bwMode="gray">
            <a:xfrm>
              <a:off x="2052443" y="3715399"/>
              <a:ext cx="176796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450"/>
                </a:spcBef>
                <a:defRPr/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Heads of supply chain, senior supply chain executives and 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functional teams</a:t>
              </a:r>
            </a:p>
          </p:txBody>
        </p:sp>
        <p:sp>
          <p:nvSpPr>
            <p:cNvPr id="57" name="TextBox 13"/>
            <p:cNvSpPr txBox="1">
              <a:spLocks noChangeArrowheads="1"/>
            </p:cNvSpPr>
            <p:nvPr/>
          </p:nvSpPr>
          <p:spPr bwMode="gray">
            <a:xfrm>
              <a:off x="8067366" y="2174048"/>
              <a:ext cx="2166082" cy="92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450"/>
                </a:spcBef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Executives, product leaders 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and marketing/sales professionals in high-tech and telecom companies, 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and their teams/associates</a:t>
              </a:r>
            </a:p>
          </p:txBody>
        </p:sp>
        <p:sp>
          <p:nvSpPr>
            <p:cNvPr id="58" name="TextBox 14"/>
            <p:cNvSpPr txBox="1">
              <a:spLocks noChangeArrowheads="1"/>
            </p:cNvSpPr>
            <p:nvPr/>
          </p:nvSpPr>
          <p:spPr bwMode="gray">
            <a:xfrm>
              <a:off x="8109698" y="3728717"/>
              <a:ext cx="2017917" cy="92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450"/>
                </a:spcBef>
                <a:defRPr/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Buy-side investment professionals, including those in public equity, </a:t>
              </a:r>
              <a:b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venture capital, private equity and investment banking</a:t>
              </a:r>
            </a:p>
          </p:txBody>
        </p:sp>
        <p:sp>
          <p:nvSpPr>
            <p:cNvPr id="59" name="TextBox 19"/>
            <p:cNvSpPr txBox="1">
              <a:spLocks noChangeArrowheads="1"/>
            </p:cNvSpPr>
            <p:nvPr/>
          </p:nvSpPr>
          <p:spPr bwMode="gray">
            <a:xfrm>
              <a:off x="5497962" y="4672510"/>
              <a:ext cx="1473941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975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Marketing Professionals</a:t>
              </a:r>
            </a:p>
          </p:txBody>
        </p:sp>
        <p:cxnSp>
          <p:nvCxnSpPr>
            <p:cNvPr id="60" name="Straight Connector 59"/>
            <p:cNvCxnSpPr/>
            <p:nvPr/>
          </p:nvCxnSpPr>
          <p:spPr bwMode="gray">
            <a:xfrm>
              <a:off x="4026221" y="5632991"/>
              <a:ext cx="3735491" cy="0"/>
            </a:xfrm>
            <a:prstGeom prst="line">
              <a:avLst/>
            </a:prstGeom>
            <a:solidFill>
              <a:srgbClr val="00529B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61" name="TextBox 13"/>
            <p:cNvSpPr txBox="1">
              <a:spLocks noChangeArrowheads="1"/>
            </p:cNvSpPr>
            <p:nvPr/>
          </p:nvSpPr>
          <p:spPr bwMode="gray">
            <a:xfrm>
              <a:off x="4022051" y="5717082"/>
              <a:ext cx="3766966" cy="1008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Digital marketing professionals, CMOs, chief customer officers, chief marketing technologists, heads of multichannel marketing, marketing analytics, digital commerce and their teams/associates</a:t>
              </a:r>
            </a:p>
            <a:p>
              <a:pPr>
                <a:spcBef>
                  <a:spcPts val="450"/>
                </a:spcBef>
              </a:pPr>
              <a:endPara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/>
          </p:cNvSpPr>
          <p:nvPr/>
        </p:nvSpPr>
        <p:spPr>
          <a:xfrm>
            <a:off x="223824" y="157683"/>
            <a:ext cx="2678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kern="0" spc="-16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Gartner</a:t>
            </a:r>
            <a:r>
              <a:rPr lang="en-US" kern="0" spc="-22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kern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服</a:t>
            </a:r>
            <a:r>
              <a:rPr lang="zh-TW" altLang="en-US" kern="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務對象</a:t>
            </a:r>
            <a:endParaRPr lang="zh-TW" altLang="en-US" kern="0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8" name="Slide Number Placeholder 47"/>
          <p:cNvSpPr>
            <a:spLocks noGrp="1"/>
          </p:cNvSpPr>
          <p:nvPr>
            <p:ph type="sldNum" sz="quarter" idx="7"/>
          </p:nvPr>
        </p:nvSpPr>
        <p:spPr>
          <a:xfrm>
            <a:off x="7006244" y="4616113"/>
            <a:ext cx="2103120" cy="276999"/>
          </a:xfrm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92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5676" y="135635"/>
            <a:ext cx="2677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Gartner</a:t>
            </a:r>
            <a:r>
              <a:rPr spc="-2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服務項目</a:t>
            </a:r>
          </a:p>
        </p:txBody>
      </p:sp>
      <p:sp>
        <p:nvSpPr>
          <p:cNvPr id="11" name="object 11"/>
          <p:cNvSpPr/>
          <p:nvPr/>
        </p:nvSpPr>
        <p:spPr>
          <a:xfrm>
            <a:off x="6320028" y="3742944"/>
            <a:ext cx="175260" cy="568960"/>
          </a:xfrm>
          <a:custGeom>
            <a:avLst/>
            <a:gdLst/>
            <a:ahLst/>
            <a:cxnLst/>
            <a:rect l="l" t="t" r="r" b="b"/>
            <a:pathLst>
              <a:path w="175260" h="568960">
                <a:moveTo>
                  <a:pt x="0" y="0"/>
                </a:moveTo>
                <a:lnTo>
                  <a:pt x="34105" y="5730"/>
                </a:lnTo>
                <a:lnTo>
                  <a:pt x="61960" y="21367"/>
                </a:lnTo>
                <a:lnTo>
                  <a:pt x="80742" y="44576"/>
                </a:lnTo>
                <a:lnTo>
                  <a:pt x="87630" y="73024"/>
                </a:lnTo>
                <a:lnTo>
                  <a:pt x="87630" y="211200"/>
                </a:lnTo>
                <a:lnTo>
                  <a:pt x="94517" y="239627"/>
                </a:lnTo>
                <a:lnTo>
                  <a:pt x="113299" y="262839"/>
                </a:lnTo>
                <a:lnTo>
                  <a:pt x="141154" y="278487"/>
                </a:lnTo>
                <a:lnTo>
                  <a:pt x="175260" y="284225"/>
                </a:lnTo>
                <a:lnTo>
                  <a:pt x="141154" y="289964"/>
                </a:lnTo>
                <a:lnTo>
                  <a:pt x="113299" y="305612"/>
                </a:lnTo>
                <a:lnTo>
                  <a:pt x="94517" y="328824"/>
                </a:lnTo>
                <a:lnTo>
                  <a:pt x="87630" y="357250"/>
                </a:lnTo>
                <a:lnTo>
                  <a:pt x="87630" y="495426"/>
                </a:lnTo>
                <a:lnTo>
                  <a:pt x="80742" y="523853"/>
                </a:lnTo>
                <a:lnTo>
                  <a:pt x="61960" y="547065"/>
                </a:lnTo>
                <a:lnTo>
                  <a:pt x="34105" y="562713"/>
                </a:lnTo>
                <a:lnTo>
                  <a:pt x="0" y="568451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2751" y="1787651"/>
            <a:ext cx="1328928" cy="784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5932" y="1861058"/>
            <a:ext cx="97409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95"/>
              </a:spcBef>
            </a:pPr>
            <a:r>
              <a:rPr sz="1500" b="1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Banking </a:t>
            </a:r>
            <a:r>
              <a:rPr sz="15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 </a:t>
            </a:r>
            <a:r>
              <a:rPr sz="15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500" b="1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-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150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tme</a:t>
            </a:r>
            <a:r>
              <a:rPr sz="15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54123" y="2432304"/>
            <a:ext cx="1191768" cy="64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22348" y="1799844"/>
            <a:ext cx="1374648" cy="784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1852" y="1875535"/>
            <a:ext cx="78867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sz="1500" b="1" spc="-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">
              <a:lnSpc>
                <a:spcPct val="100000"/>
              </a:lnSpc>
              <a:spcBef>
                <a:spcPts val="5"/>
              </a:spcBef>
            </a:pPr>
            <a:r>
              <a:rPr sz="1500" b="1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17364" y="1827276"/>
            <a:ext cx="1415796" cy="649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75758" y="1974571"/>
            <a:ext cx="108394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500" b="1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500" b="1" spc="-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5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500" b="1" spc="-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500" b="1" spc="-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sz="1500" b="1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91100" y="2446020"/>
            <a:ext cx="1272539" cy="650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40597" y="2603128"/>
            <a:ext cx="94170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sz="150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500" b="1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lth</a:t>
            </a:r>
            <a:r>
              <a:rPr sz="1500" b="1" spc="-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500" b="1" spc="-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500" b="1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b="1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25611" y="2188601"/>
            <a:ext cx="87884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500" b="1" spc="-6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500" b="1" spc="-2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500" b="1" spc="6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500" b="1" spc="8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500" b="1" spc="-70" dirty="0"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sz="1500" b="1" spc="-65" dirty="0"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9704" y="3029711"/>
            <a:ext cx="1616964" cy="68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5152" y="3093720"/>
            <a:ext cx="1418844" cy="539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26948" y="3054095"/>
            <a:ext cx="1522730" cy="591820"/>
          </a:xfrm>
          <a:custGeom>
            <a:avLst/>
            <a:gdLst/>
            <a:ahLst/>
            <a:cxnLst/>
            <a:rect l="l" t="t" r="r" b="b"/>
            <a:pathLst>
              <a:path w="1522730" h="591820">
                <a:moveTo>
                  <a:pt x="1522476" y="0"/>
                </a:moveTo>
                <a:lnTo>
                  <a:pt x="0" y="0"/>
                </a:lnTo>
                <a:lnTo>
                  <a:pt x="0" y="591312"/>
                </a:lnTo>
                <a:lnTo>
                  <a:pt x="1448562" y="591312"/>
                </a:lnTo>
                <a:lnTo>
                  <a:pt x="1522476" y="517398"/>
                </a:lnTo>
                <a:lnTo>
                  <a:pt x="1522476" y="0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75510" y="3571494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4" h="74295">
                <a:moveTo>
                  <a:pt x="73913" y="0"/>
                </a:moveTo>
                <a:lnTo>
                  <a:pt x="14731" y="14731"/>
                </a:lnTo>
                <a:lnTo>
                  <a:pt x="0" y="73913"/>
                </a:lnTo>
                <a:lnTo>
                  <a:pt x="73913" y="0"/>
                </a:lnTo>
                <a:close/>
              </a:path>
            </a:pathLst>
          </a:custGeom>
          <a:solidFill>
            <a:srgbClr val="520029"/>
          </a:solid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6948" y="3054095"/>
            <a:ext cx="1522730" cy="591820"/>
          </a:xfrm>
          <a:custGeom>
            <a:avLst/>
            <a:gdLst/>
            <a:ahLst/>
            <a:cxnLst/>
            <a:rect l="l" t="t" r="r" b="b"/>
            <a:pathLst>
              <a:path w="1522730" h="591820">
                <a:moveTo>
                  <a:pt x="1448562" y="591312"/>
                </a:moveTo>
                <a:lnTo>
                  <a:pt x="1463294" y="532130"/>
                </a:lnTo>
                <a:lnTo>
                  <a:pt x="1522476" y="517398"/>
                </a:lnTo>
                <a:lnTo>
                  <a:pt x="1448562" y="591312"/>
                </a:lnTo>
                <a:lnTo>
                  <a:pt x="0" y="591312"/>
                </a:lnTo>
                <a:lnTo>
                  <a:pt x="0" y="0"/>
                </a:lnTo>
                <a:lnTo>
                  <a:pt x="1522476" y="0"/>
                </a:lnTo>
                <a:lnTo>
                  <a:pt x="1522476" y="517398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89276" y="3038855"/>
            <a:ext cx="1571244" cy="6949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11195" y="3107435"/>
            <a:ext cx="1435608" cy="5394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636520" y="3063239"/>
            <a:ext cx="1477010" cy="600710"/>
          </a:xfrm>
          <a:custGeom>
            <a:avLst/>
            <a:gdLst/>
            <a:ahLst/>
            <a:cxnLst/>
            <a:rect l="l" t="t" r="r" b="b"/>
            <a:pathLst>
              <a:path w="1477010" h="600710">
                <a:moveTo>
                  <a:pt x="1476756" y="0"/>
                </a:moveTo>
                <a:lnTo>
                  <a:pt x="0" y="0"/>
                </a:lnTo>
                <a:lnTo>
                  <a:pt x="0" y="600456"/>
                </a:lnTo>
                <a:lnTo>
                  <a:pt x="1401699" y="600456"/>
                </a:lnTo>
                <a:lnTo>
                  <a:pt x="1476756" y="525399"/>
                </a:lnTo>
                <a:lnTo>
                  <a:pt x="1476756" y="0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038219" y="3588639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75056" y="0"/>
                </a:moveTo>
                <a:lnTo>
                  <a:pt x="14985" y="14986"/>
                </a:lnTo>
                <a:lnTo>
                  <a:pt x="0" y="75057"/>
                </a:lnTo>
                <a:lnTo>
                  <a:pt x="75056" y="0"/>
                </a:lnTo>
                <a:close/>
              </a:path>
            </a:pathLst>
          </a:custGeom>
          <a:solidFill>
            <a:srgbClr val="520029"/>
          </a:solid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636520" y="3063239"/>
            <a:ext cx="1477010" cy="600710"/>
          </a:xfrm>
          <a:custGeom>
            <a:avLst/>
            <a:gdLst/>
            <a:ahLst/>
            <a:cxnLst/>
            <a:rect l="l" t="t" r="r" b="b"/>
            <a:pathLst>
              <a:path w="1477010" h="600710">
                <a:moveTo>
                  <a:pt x="1401699" y="600456"/>
                </a:moveTo>
                <a:lnTo>
                  <a:pt x="1416684" y="540385"/>
                </a:lnTo>
                <a:lnTo>
                  <a:pt x="1476756" y="525399"/>
                </a:lnTo>
                <a:lnTo>
                  <a:pt x="1401699" y="600456"/>
                </a:lnTo>
                <a:lnTo>
                  <a:pt x="0" y="600456"/>
                </a:lnTo>
                <a:lnTo>
                  <a:pt x="0" y="0"/>
                </a:lnTo>
                <a:lnTo>
                  <a:pt x="1476756" y="0"/>
                </a:lnTo>
                <a:lnTo>
                  <a:pt x="1476756" y="52539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52344" y="3125723"/>
            <a:ext cx="1353311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47460" y="3187584"/>
            <a:ext cx="110426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500" b="1" spc="-1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Associates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17135" y="3038855"/>
            <a:ext cx="1679448" cy="6964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64379" y="3063239"/>
            <a:ext cx="1584960" cy="601980"/>
          </a:xfrm>
          <a:custGeom>
            <a:avLst/>
            <a:gdLst/>
            <a:ahLst/>
            <a:cxnLst/>
            <a:rect l="l" t="t" r="r" b="b"/>
            <a:pathLst>
              <a:path w="1584960" h="601979">
                <a:moveTo>
                  <a:pt x="1584960" y="0"/>
                </a:moveTo>
                <a:lnTo>
                  <a:pt x="0" y="0"/>
                </a:lnTo>
                <a:lnTo>
                  <a:pt x="0" y="601980"/>
                </a:lnTo>
                <a:lnTo>
                  <a:pt x="1509649" y="601980"/>
                </a:lnTo>
                <a:lnTo>
                  <a:pt x="1584960" y="526669"/>
                </a:lnTo>
                <a:lnTo>
                  <a:pt x="1584960" y="0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074028" y="3589909"/>
            <a:ext cx="75565" cy="75565"/>
          </a:xfrm>
          <a:custGeom>
            <a:avLst/>
            <a:gdLst/>
            <a:ahLst/>
            <a:cxnLst/>
            <a:rect l="l" t="t" r="r" b="b"/>
            <a:pathLst>
              <a:path w="75564" h="75564">
                <a:moveTo>
                  <a:pt x="75311" y="0"/>
                </a:moveTo>
                <a:lnTo>
                  <a:pt x="15112" y="15112"/>
                </a:lnTo>
                <a:lnTo>
                  <a:pt x="0" y="75310"/>
                </a:lnTo>
                <a:lnTo>
                  <a:pt x="75311" y="0"/>
                </a:lnTo>
                <a:close/>
              </a:path>
            </a:pathLst>
          </a:custGeom>
          <a:solidFill>
            <a:srgbClr val="520029"/>
          </a:solid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564379" y="3063239"/>
            <a:ext cx="1584960" cy="601980"/>
          </a:xfrm>
          <a:custGeom>
            <a:avLst/>
            <a:gdLst/>
            <a:ahLst/>
            <a:cxnLst/>
            <a:rect l="l" t="t" r="r" b="b"/>
            <a:pathLst>
              <a:path w="1584960" h="601979">
                <a:moveTo>
                  <a:pt x="1509649" y="601980"/>
                </a:moveTo>
                <a:lnTo>
                  <a:pt x="1524762" y="541782"/>
                </a:lnTo>
                <a:lnTo>
                  <a:pt x="1584960" y="526669"/>
                </a:lnTo>
                <a:lnTo>
                  <a:pt x="1509649" y="601980"/>
                </a:lnTo>
                <a:lnTo>
                  <a:pt x="0" y="601980"/>
                </a:lnTo>
                <a:lnTo>
                  <a:pt x="0" y="0"/>
                </a:lnTo>
                <a:lnTo>
                  <a:pt x="1584960" y="0"/>
                </a:lnTo>
                <a:lnTo>
                  <a:pt x="1584960" y="52666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49367" y="3125723"/>
            <a:ext cx="473963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49011" y="3125723"/>
            <a:ext cx="922019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81955" y="3192078"/>
            <a:ext cx="87312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500" b="1" spc="-1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spc="-18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14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97167" y="993647"/>
            <a:ext cx="205740" cy="805180"/>
          </a:xfrm>
          <a:custGeom>
            <a:avLst/>
            <a:gdLst/>
            <a:ahLst/>
            <a:cxnLst/>
            <a:rect l="l" t="t" r="r" b="b"/>
            <a:pathLst>
              <a:path w="205740" h="805180">
                <a:moveTo>
                  <a:pt x="0" y="0"/>
                </a:moveTo>
                <a:lnTo>
                  <a:pt x="40022" y="6665"/>
                </a:lnTo>
                <a:lnTo>
                  <a:pt x="72723" y="24844"/>
                </a:lnTo>
                <a:lnTo>
                  <a:pt x="94779" y="51810"/>
                </a:lnTo>
                <a:lnTo>
                  <a:pt x="102870" y="84836"/>
                </a:lnTo>
                <a:lnTo>
                  <a:pt x="102870" y="317500"/>
                </a:lnTo>
                <a:lnTo>
                  <a:pt x="110960" y="350525"/>
                </a:lnTo>
                <a:lnTo>
                  <a:pt x="133016" y="377491"/>
                </a:lnTo>
                <a:lnTo>
                  <a:pt x="165717" y="395670"/>
                </a:lnTo>
                <a:lnTo>
                  <a:pt x="205739" y="402336"/>
                </a:lnTo>
                <a:lnTo>
                  <a:pt x="165717" y="409001"/>
                </a:lnTo>
                <a:lnTo>
                  <a:pt x="133016" y="427180"/>
                </a:lnTo>
                <a:lnTo>
                  <a:pt x="110960" y="454146"/>
                </a:lnTo>
                <a:lnTo>
                  <a:pt x="102870" y="487172"/>
                </a:lnTo>
                <a:lnTo>
                  <a:pt x="102870" y="719836"/>
                </a:lnTo>
                <a:lnTo>
                  <a:pt x="94779" y="752861"/>
                </a:lnTo>
                <a:lnTo>
                  <a:pt x="72723" y="779827"/>
                </a:lnTo>
                <a:lnTo>
                  <a:pt x="40022" y="798006"/>
                </a:lnTo>
                <a:lnTo>
                  <a:pt x="0" y="80467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29400" y="1140893"/>
            <a:ext cx="1171575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spc="-85" dirty="0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sz="1500" b="1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spc="-15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500" b="1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45" dirty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82751" y="3727703"/>
            <a:ext cx="2737104" cy="6507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74038" y="3886613"/>
            <a:ext cx="195453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sz="1500" b="1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spc="-1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8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525011" y="3721608"/>
            <a:ext cx="2677667" cy="6492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60520" y="3876708"/>
            <a:ext cx="149352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sz="1500" b="1" spc="-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spc="-14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Planner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57427" y="816863"/>
            <a:ext cx="5359908" cy="10744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93932" y="1265890"/>
            <a:ext cx="108585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CIO</a:t>
            </a:r>
            <a:r>
              <a:rPr sz="15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72083" y="2435351"/>
            <a:ext cx="1171955" cy="6492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40485" y="2592322"/>
            <a:ext cx="1941195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3470" algn="l"/>
              </a:tabLst>
            </a:pPr>
            <a:r>
              <a:rPr sz="1500"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	</a:t>
            </a:r>
            <a:r>
              <a:rPr sz="1500" b="1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325367" y="1828800"/>
            <a:ext cx="1603248" cy="6492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48355" y="2438400"/>
            <a:ext cx="1136904" cy="6492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948816" y="2437637"/>
            <a:ext cx="1117091" cy="6492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43351" y="1969261"/>
            <a:ext cx="1626870" cy="6149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95"/>
              </a:spcBef>
            </a:pPr>
            <a:r>
              <a:rPr lang="en-US" sz="1500" b="1" spc="-7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b="1" spc="-7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</a:t>
            </a:r>
            <a:r>
              <a:rPr lang="en-US" sz="1500" b="1" spc="-7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1132840" algn="l"/>
              </a:tabLst>
            </a:pPr>
            <a:r>
              <a:rPr sz="1500" b="1" baseline="173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82751" y="4366259"/>
            <a:ext cx="5519928" cy="7498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60518" y="4561182"/>
            <a:ext cx="145796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sz="1500" b="1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320028" y="4376928"/>
            <a:ext cx="169545" cy="716280"/>
          </a:xfrm>
          <a:custGeom>
            <a:avLst/>
            <a:gdLst/>
            <a:ahLst/>
            <a:cxnLst/>
            <a:rect l="l" t="t" r="r" b="b"/>
            <a:pathLst>
              <a:path w="169545" h="716279">
                <a:moveTo>
                  <a:pt x="0" y="0"/>
                </a:moveTo>
                <a:lnTo>
                  <a:pt x="32932" y="5481"/>
                </a:lnTo>
                <a:lnTo>
                  <a:pt x="59816" y="20429"/>
                </a:lnTo>
                <a:lnTo>
                  <a:pt x="77938" y="42599"/>
                </a:lnTo>
                <a:lnTo>
                  <a:pt x="84582" y="69748"/>
                </a:lnTo>
                <a:lnTo>
                  <a:pt x="84582" y="288391"/>
                </a:lnTo>
                <a:lnTo>
                  <a:pt x="91225" y="315540"/>
                </a:lnTo>
                <a:lnTo>
                  <a:pt x="109347" y="337710"/>
                </a:lnTo>
                <a:lnTo>
                  <a:pt x="136231" y="352658"/>
                </a:lnTo>
                <a:lnTo>
                  <a:pt x="169163" y="358140"/>
                </a:lnTo>
                <a:lnTo>
                  <a:pt x="136231" y="363621"/>
                </a:lnTo>
                <a:lnTo>
                  <a:pt x="109347" y="378569"/>
                </a:lnTo>
                <a:lnTo>
                  <a:pt x="91225" y="400739"/>
                </a:lnTo>
                <a:lnTo>
                  <a:pt x="84582" y="427888"/>
                </a:lnTo>
                <a:lnTo>
                  <a:pt x="84582" y="646529"/>
                </a:lnTo>
                <a:lnTo>
                  <a:pt x="77938" y="673678"/>
                </a:lnTo>
                <a:lnTo>
                  <a:pt x="59817" y="695850"/>
                </a:lnTo>
                <a:lnTo>
                  <a:pt x="32932" y="710798"/>
                </a:lnTo>
                <a:lnTo>
                  <a:pt x="0" y="71628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620125" y="3108850"/>
            <a:ext cx="109677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500" b="1" spc="-145" dirty="0" smtClean="0">
                <a:latin typeface="Arial" panose="020B0604020202020204" pitchFamily="34" charset="0"/>
                <a:cs typeface="Arial" panose="020B0604020202020204" pitchFamily="34" charset="0"/>
              </a:rPr>
              <a:t>Role-Based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312408" y="3084576"/>
            <a:ext cx="177165" cy="568960"/>
          </a:xfrm>
          <a:custGeom>
            <a:avLst/>
            <a:gdLst/>
            <a:ahLst/>
            <a:cxnLst/>
            <a:rect l="l" t="t" r="r" b="b"/>
            <a:pathLst>
              <a:path w="177164" h="568960">
                <a:moveTo>
                  <a:pt x="0" y="0"/>
                </a:moveTo>
                <a:lnTo>
                  <a:pt x="34385" y="5794"/>
                </a:lnTo>
                <a:lnTo>
                  <a:pt x="62483" y="21590"/>
                </a:lnTo>
                <a:lnTo>
                  <a:pt x="81438" y="45005"/>
                </a:lnTo>
                <a:lnTo>
                  <a:pt x="88391" y="73660"/>
                </a:lnTo>
                <a:lnTo>
                  <a:pt x="88391" y="210566"/>
                </a:lnTo>
                <a:lnTo>
                  <a:pt x="95345" y="239220"/>
                </a:lnTo>
                <a:lnTo>
                  <a:pt x="114300" y="262636"/>
                </a:lnTo>
                <a:lnTo>
                  <a:pt x="142398" y="278431"/>
                </a:lnTo>
                <a:lnTo>
                  <a:pt x="176783" y="284225"/>
                </a:lnTo>
                <a:lnTo>
                  <a:pt x="142398" y="290020"/>
                </a:lnTo>
                <a:lnTo>
                  <a:pt x="114300" y="305816"/>
                </a:lnTo>
                <a:lnTo>
                  <a:pt x="95345" y="329231"/>
                </a:lnTo>
                <a:lnTo>
                  <a:pt x="88391" y="357886"/>
                </a:lnTo>
                <a:lnTo>
                  <a:pt x="88391" y="494792"/>
                </a:lnTo>
                <a:lnTo>
                  <a:pt x="81438" y="523446"/>
                </a:lnTo>
                <a:lnTo>
                  <a:pt x="62483" y="546862"/>
                </a:lnTo>
                <a:lnTo>
                  <a:pt x="34385" y="562657"/>
                </a:lnTo>
                <a:lnTo>
                  <a:pt x="0" y="56845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304788" y="1872995"/>
            <a:ext cx="212090" cy="1122045"/>
          </a:xfrm>
          <a:custGeom>
            <a:avLst/>
            <a:gdLst/>
            <a:ahLst/>
            <a:cxnLst/>
            <a:rect l="l" t="t" r="r" b="b"/>
            <a:pathLst>
              <a:path w="212090" h="1122045">
                <a:moveTo>
                  <a:pt x="0" y="0"/>
                </a:moveTo>
                <a:lnTo>
                  <a:pt x="41249" y="6865"/>
                </a:lnTo>
                <a:lnTo>
                  <a:pt x="74914" y="25590"/>
                </a:lnTo>
                <a:lnTo>
                  <a:pt x="97601" y="53363"/>
                </a:lnTo>
                <a:lnTo>
                  <a:pt x="105917" y="87375"/>
                </a:lnTo>
                <a:lnTo>
                  <a:pt x="105917" y="473455"/>
                </a:lnTo>
                <a:lnTo>
                  <a:pt x="114234" y="507468"/>
                </a:lnTo>
                <a:lnTo>
                  <a:pt x="136921" y="535241"/>
                </a:lnTo>
                <a:lnTo>
                  <a:pt x="170586" y="553966"/>
                </a:lnTo>
                <a:lnTo>
                  <a:pt x="211836" y="560831"/>
                </a:lnTo>
                <a:lnTo>
                  <a:pt x="170586" y="567697"/>
                </a:lnTo>
                <a:lnTo>
                  <a:pt x="136921" y="586422"/>
                </a:lnTo>
                <a:lnTo>
                  <a:pt x="114234" y="614195"/>
                </a:lnTo>
                <a:lnTo>
                  <a:pt x="105917" y="648207"/>
                </a:lnTo>
                <a:lnTo>
                  <a:pt x="105917" y="1034287"/>
                </a:lnTo>
                <a:lnTo>
                  <a:pt x="97601" y="1068300"/>
                </a:lnTo>
                <a:lnTo>
                  <a:pt x="74914" y="1096073"/>
                </a:lnTo>
                <a:lnTo>
                  <a:pt x="41249" y="1114798"/>
                </a:lnTo>
                <a:lnTo>
                  <a:pt x="0" y="112166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81405" y="4336541"/>
            <a:ext cx="7368540" cy="768350"/>
          </a:xfrm>
          <a:custGeom>
            <a:avLst/>
            <a:gdLst/>
            <a:ahLst/>
            <a:cxnLst/>
            <a:rect l="l" t="t" r="r" b="b"/>
            <a:pathLst>
              <a:path w="7368540" h="768350">
                <a:moveTo>
                  <a:pt x="0" y="128016"/>
                </a:moveTo>
                <a:lnTo>
                  <a:pt x="10060" y="78186"/>
                </a:lnTo>
                <a:lnTo>
                  <a:pt x="37495" y="37495"/>
                </a:lnTo>
                <a:lnTo>
                  <a:pt x="78186" y="10060"/>
                </a:lnTo>
                <a:lnTo>
                  <a:pt x="128015" y="0"/>
                </a:lnTo>
                <a:lnTo>
                  <a:pt x="7240524" y="0"/>
                </a:lnTo>
                <a:lnTo>
                  <a:pt x="7290369" y="10060"/>
                </a:lnTo>
                <a:lnTo>
                  <a:pt x="7331059" y="37495"/>
                </a:lnTo>
                <a:lnTo>
                  <a:pt x="7358485" y="78186"/>
                </a:lnTo>
                <a:lnTo>
                  <a:pt x="7368540" y="128016"/>
                </a:lnTo>
                <a:lnTo>
                  <a:pt x="7368540" y="640080"/>
                </a:lnTo>
                <a:lnTo>
                  <a:pt x="7358485" y="689909"/>
                </a:lnTo>
                <a:lnTo>
                  <a:pt x="7331059" y="730600"/>
                </a:lnTo>
                <a:lnTo>
                  <a:pt x="7290369" y="758035"/>
                </a:lnTo>
                <a:lnTo>
                  <a:pt x="7240524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7"/>
          </p:nvPr>
        </p:nvSpPr>
        <p:spPr>
          <a:xfrm>
            <a:off x="6965188" y="4646396"/>
            <a:ext cx="2103120" cy="230832"/>
          </a:xfrm>
        </p:spPr>
        <p:txBody>
          <a:bodyPr/>
          <a:lstStyle/>
          <a:p>
            <a:fld id="{B6F15528-21DE-4FAA-801E-634DDDAF4B2B}" type="slidenum">
              <a:rPr lang="en-US" altLang="zh-TW" sz="15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altLang="zh-TW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15"/>
          <p:cNvSpPr txBox="1"/>
          <p:nvPr/>
        </p:nvSpPr>
        <p:spPr>
          <a:xfrm>
            <a:off x="3101911" y="2602038"/>
            <a:ext cx="97409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95"/>
              </a:spcBef>
            </a:pPr>
            <a:r>
              <a:rPr lang="en-US" sz="1500" b="1" spc="-8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15"/>
          <p:cNvSpPr txBox="1"/>
          <p:nvPr/>
        </p:nvSpPr>
        <p:spPr>
          <a:xfrm>
            <a:off x="4202372" y="2602222"/>
            <a:ext cx="97409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95"/>
              </a:spcBef>
            </a:pPr>
            <a:r>
              <a:rPr lang="en-US" sz="1500" b="1" spc="-8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39359" y="3164449"/>
            <a:ext cx="13519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990">
              <a:lnSpc>
                <a:spcPct val="100000"/>
              </a:lnSpc>
            </a:pPr>
            <a:r>
              <a:rPr lang="en-US" altLang="zh-TW" sz="1500" b="1" spc="-1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IT</a:t>
            </a:r>
            <a:endParaRPr lang="en-US" altLang="zh-TW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bject 76"/>
          <p:cNvSpPr txBox="1"/>
          <p:nvPr/>
        </p:nvSpPr>
        <p:spPr>
          <a:xfrm>
            <a:off x="6625611" y="4463449"/>
            <a:ext cx="109677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90170">
              <a:lnSpc>
                <a:spcPct val="100000"/>
              </a:lnSpc>
              <a:spcBef>
                <a:spcPts val="1245"/>
              </a:spcBef>
            </a:pPr>
            <a:r>
              <a:rPr sz="1500" b="1" spc="-85" dirty="0" smtClean="0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sz="1500" b="1" spc="-1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sz="1500" b="1" spc="-15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5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50" dirty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76"/>
          <p:cNvSpPr txBox="1"/>
          <p:nvPr/>
        </p:nvSpPr>
        <p:spPr>
          <a:xfrm>
            <a:off x="6629400" y="3761297"/>
            <a:ext cx="109677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sz="1500" b="1" spc="-145" dirty="0" smtClean="0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endParaRPr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72" y="4673904"/>
            <a:ext cx="6411595" cy="3299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-50" dirty="0">
                <a:solidFill>
                  <a:srgbClr val="959595"/>
                </a:solidFill>
                <a:latin typeface="Arial"/>
                <a:cs typeface="Arial"/>
              </a:rPr>
              <a:t>CONFIDENTIAL 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6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60" dirty="0">
                <a:solidFill>
                  <a:srgbClr val="959595"/>
                </a:solidFill>
                <a:latin typeface="Arial"/>
                <a:cs typeface="Arial"/>
              </a:rPr>
              <a:t>PROPRIETARY</a:t>
            </a:r>
            <a:endParaRPr sz="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This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presentation,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including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any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supporting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materials,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owned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by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and/or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for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sole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use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of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intended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audience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other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intended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recipients.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This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presentation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may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contain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information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that</a:t>
            </a:r>
            <a:endParaRPr sz="500" dirty="0">
              <a:latin typeface="Arial"/>
              <a:cs typeface="Arial"/>
            </a:endParaRPr>
          </a:p>
          <a:p>
            <a:pPr marL="12700" marR="5080">
              <a:lnSpc>
                <a:spcPct val="104000"/>
              </a:lnSpc>
              <a:spcBef>
                <a:spcPts val="10"/>
              </a:spcBef>
            </a:pP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is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confidential,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proprietary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otherwise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legally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protected,</a:t>
            </a:r>
            <a:r>
              <a:rPr sz="500" spc="-5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and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20" dirty="0">
                <a:solidFill>
                  <a:srgbClr val="959595"/>
                </a:solidFill>
                <a:latin typeface="Arial"/>
                <a:cs typeface="Arial"/>
              </a:rPr>
              <a:t>it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may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not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be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further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copied,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distributed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publicly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displayed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without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the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express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959595"/>
                </a:solidFill>
                <a:latin typeface="Arial"/>
                <a:cs typeface="Arial"/>
              </a:rPr>
              <a:t>written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 permission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of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4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or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affiliates.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70" dirty="0">
                <a:solidFill>
                  <a:srgbClr val="959595"/>
                </a:solidFill>
                <a:latin typeface="Arial"/>
                <a:cs typeface="Arial"/>
              </a:rPr>
              <a:t>©</a:t>
            </a:r>
            <a:r>
              <a:rPr sz="500" spc="-2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 smtClean="0">
                <a:solidFill>
                  <a:srgbClr val="959595"/>
                </a:solidFill>
                <a:latin typeface="Arial"/>
                <a:cs typeface="Arial"/>
              </a:rPr>
              <a:t>201</a:t>
            </a:r>
            <a:r>
              <a:rPr lang="en-US" sz="500" spc="-15" dirty="0" smtClean="0">
                <a:solidFill>
                  <a:srgbClr val="959595"/>
                </a:solidFill>
                <a:latin typeface="Arial"/>
                <a:cs typeface="Arial"/>
              </a:rPr>
              <a:t>8</a:t>
            </a:r>
            <a:r>
              <a:rPr sz="500" spc="-30" dirty="0" smtClean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Gartner,</a:t>
            </a:r>
            <a:r>
              <a:rPr sz="500" spc="-3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Inc. </a:t>
            </a:r>
            <a:r>
              <a:rPr sz="500" spc="5" dirty="0">
                <a:solidFill>
                  <a:srgbClr val="959595"/>
                </a:solidFill>
                <a:latin typeface="Arial"/>
                <a:cs typeface="Arial"/>
              </a:rPr>
              <a:t>and/or</a:t>
            </a:r>
            <a:r>
              <a:rPr sz="500" spc="-2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959595"/>
                </a:solidFill>
                <a:latin typeface="Arial"/>
                <a:cs typeface="Arial"/>
              </a:rPr>
              <a:t>its</a:t>
            </a:r>
            <a:r>
              <a:rPr sz="500" spc="-30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affiliates.  </a:t>
            </a:r>
            <a:r>
              <a:rPr sz="500" spc="-10" dirty="0">
                <a:solidFill>
                  <a:srgbClr val="959595"/>
                </a:solidFill>
                <a:latin typeface="Arial"/>
                <a:cs typeface="Arial"/>
              </a:rPr>
              <a:t>All </a:t>
            </a:r>
            <a:r>
              <a:rPr sz="500" spc="-5" dirty="0">
                <a:solidFill>
                  <a:srgbClr val="959595"/>
                </a:solidFill>
                <a:latin typeface="Arial"/>
                <a:cs typeface="Arial"/>
              </a:rPr>
              <a:t>rights</a:t>
            </a:r>
            <a:r>
              <a:rPr sz="500" spc="-45" dirty="0">
                <a:solidFill>
                  <a:srgbClr val="959595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959595"/>
                </a:solidFill>
                <a:latin typeface="Arial"/>
                <a:cs typeface="Arial"/>
              </a:rPr>
              <a:t>reserved.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6367" y="1578863"/>
            <a:ext cx="5056633" cy="2084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1262380" marR="1151255" indent="-40005">
              <a:lnSpc>
                <a:spcPct val="115799"/>
              </a:lnSpc>
            </a:pPr>
            <a:r>
              <a:rPr sz="2800" b="1" spc="-1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如何</a:t>
            </a:r>
            <a:r>
              <a:rPr lang="zh-TW" altLang="en-US" sz="2800" b="1" spc="-1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運用</a:t>
            </a:r>
            <a:r>
              <a:rPr sz="2800" b="1" spc="-12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G</a:t>
            </a:r>
            <a:r>
              <a:rPr sz="2800" b="1" spc="-10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a</a:t>
            </a:r>
            <a:r>
              <a:rPr sz="2800" b="1" spc="-175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rebuchet MS"/>
              </a:rPr>
              <a:t>rtner </a:t>
            </a:r>
            <a:endParaRPr lang="en-US" sz="2800" b="1" spc="-175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rebuchet MS"/>
            </a:endParaRPr>
          </a:p>
          <a:p>
            <a:pPr marL="1262380" marR="1151255" indent="-40005">
              <a:lnSpc>
                <a:spcPct val="115799"/>
              </a:lnSpc>
            </a:pPr>
            <a:r>
              <a:rPr sz="2800" b="1" spc="-5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Droid Sans Fallback"/>
              </a:rPr>
              <a:t>成為您的智囊團</a:t>
            </a:r>
            <a:endParaRPr lang="en-US" sz="2800" b="1" spc="-5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  <a:p>
            <a:pPr marL="1262380" marR="1151255" indent="-40005">
              <a:lnSpc>
                <a:spcPct val="115799"/>
              </a:lnSpc>
            </a:pPr>
            <a:endParaRPr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Droid Sans Fallb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6781800" y="4545316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400" y="175118"/>
            <a:ext cx="4343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Gartner </a:t>
            </a:r>
            <a:r>
              <a:rPr spc="-1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Core </a:t>
            </a:r>
            <a:r>
              <a:rPr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IT</a:t>
            </a:r>
            <a:r>
              <a:rPr spc="-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1456944"/>
            <a:ext cx="8686800" cy="1953006"/>
          </a:xfrm>
          <a:custGeom>
            <a:avLst/>
            <a:gdLst/>
            <a:ahLst/>
            <a:cxnLst/>
            <a:rect l="l" t="t" r="r" b="b"/>
            <a:pathLst>
              <a:path w="9144000" h="2438400">
                <a:moveTo>
                  <a:pt x="0" y="2438399"/>
                </a:moveTo>
                <a:lnTo>
                  <a:pt x="9144000" y="2438399"/>
                </a:lnTo>
                <a:lnTo>
                  <a:pt x="9144000" y="0"/>
                </a:lnTo>
                <a:lnTo>
                  <a:pt x="0" y="0"/>
                </a:lnTo>
                <a:lnTo>
                  <a:pt x="0" y="2438399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810004"/>
            <a:ext cx="897128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27025">
              <a:lnSpc>
                <a:spcPct val="100000"/>
              </a:lnSpc>
              <a:spcBef>
                <a:spcPts val="1200"/>
              </a:spcBef>
            </a:pP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Core IT Research for Higher Education Institutions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covers a broad set of cross-industry technology topics and helps clients expand knowledge, build competencies, obtain objective viewpoints, and validate decisions to drive business value through technology.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>
          <a:xfrm>
            <a:off x="6946899" y="4629150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619"/>
            <a:ext cx="9143999" cy="70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20">
                <a:moveTo>
                  <a:pt x="0" y="769620"/>
                </a:moveTo>
                <a:lnTo>
                  <a:pt x="9144000" y="769620"/>
                </a:lnTo>
                <a:lnTo>
                  <a:pt x="914400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" y="79247"/>
            <a:ext cx="1700783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6632" y="79247"/>
            <a:ext cx="2915412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3824" y="157683"/>
            <a:ext cx="3701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Gartner </a:t>
            </a:r>
            <a:r>
              <a:rPr spc="-195" dirty="0"/>
              <a:t>Core </a:t>
            </a:r>
            <a:r>
              <a:rPr spc="-185" dirty="0"/>
              <a:t>IT</a:t>
            </a:r>
            <a:r>
              <a:rPr spc="-240" dirty="0"/>
              <a:t> </a:t>
            </a:r>
            <a:r>
              <a:rPr spc="-185" dirty="0"/>
              <a:t>Research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86230" y="765175"/>
            <a:ext cx="1054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latin typeface="Trebuchet MS"/>
                <a:cs typeface="Trebuchet MS"/>
              </a:rPr>
              <a:t>Gartner </a:t>
            </a:r>
            <a:r>
              <a:rPr sz="1200" b="1" spc="-80" dirty="0">
                <a:latin typeface="Trebuchet MS"/>
                <a:cs typeface="Trebuchet MS"/>
              </a:rPr>
              <a:t>IT  </a:t>
            </a:r>
            <a:r>
              <a:rPr sz="1200" b="1" spc="-65" dirty="0">
                <a:latin typeface="Trebuchet MS"/>
                <a:cs typeface="Trebuchet MS"/>
              </a:rPr>
              <a:t>Knowledge</a:t>
            </a:r>
            <a:r>
              <a:rPr sz="1200" b="1" spc="-150" dirty="0">
                <a:latin typeface="Trebuchet MS"/>
                <a:cs typeface="Trebuchet MS"/>
              </a:rPr>
              <a:t> </a:t>
            </a:r>
            <a:r>
              <a:rPr sz="1200" b="1" spc="10" dirty="0">
                <a:latin typeface="Trebuchet MS"/>
                <a:cs typeface="Trebuchet MS"/>
              </a:rPr>
              <a:t>Map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10043" y="1580388"/>
            <a:ext cx="327659" cy="1743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8104" y="854963"/>
            <a:ext cx="4093464" cy="2473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19188" y="856488"/>
            <a:ext cx="329183" cy="717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9483" y="861060"/>
            <a:ext cx="330707" cy="2455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7866" y="854202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717803"/>
                </a:moveTo>
                <a:lnTo>
                  <a:pt x="0" y="0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68651" y="1188719"/>
            <a:ext cx="1124712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68651" y="1188719"/>
            <a:ext cx="1125220" cy="228600"/>
          </a:xfrm>
          <a:custGeom>
            <a:avLst/>
            <a:gdLst/>
            <a:ahLst/>
            <a:cxnLst/>
            <a:rect l="l" t="t" r="r" b="b"/>
            <a:pathLst>
              <a:path w="1125220" h="228600">
                <a:moveTo>
                  <a:pt x="0" y="228600"/>
                </a:moveTo>
                <a:lnTo>
                  <a:pt x="1124712" y="228600"/>
                </a:lnTo>
                <a:lnTo>
                  <a:pt x="112471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75255" y="1205610"/>
            <a:ext cx="557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latin typeface="Arial"/>
                <a:cs typeface="Arial"/>
              </a:rPr>
              <a:t>H</a:t>
            </a:r>
            <a:r>
              <a:rPr sz="900" spc="-30" dirty="0">
                <a:latin typeface="Arial"/>
                <a:cs typeface="Arial"/>
              </a:rPr>
              <a:t>ard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31860" y="1205610"/>
            <a:ext cx="328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Arial"/>
                <a:cs typeface="Arial"/>
              </a:rPr>
              <a:t>ware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47609" y="854202"/>
            <a:ext cx="1905" cy="719455"/>
          </a:xfrm>
          <a:custGeom>
            <a:avLst/>
            <a:gdLst/>
            <a:ahLst/>
            <a:cxnLst/>
            <a:rect l="l" t="t" r="r" b="b"/>
            <a:pathLst>
              <a:path w="1904" h="719455">
                <a:moveTo>
                  <a:pt x="0" y="719327"/>
                </a:moveTo>
                <a:lnTo>
                  <a:pt x="1524" y="0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4378" y="3321558"/>
            <a:ext cx="715010" cy="1905"/>
          </a:xfrm>
          <a:custGeom>
            <a:avLst/>
            <a:gdLst/>
            <a:ahLst/>
            <a:cxnLst/>
            <a:rect l="l" t="t" r="r" b="b"/>
            <a:pathLst>
              <a:path w="715009" h="1904">
                <a:moveTo>
                  <a:pt x="0" y="0"/>
                </a:moveTo>
                <a:lnTo>
                  <a:pt x="714755" y="1524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37866" y="1562861"/>
            <a:ext cx="0" cy="1005840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1005839"/>
                </a:moveTo>
                <a:lnTo>
                  <a:pt x="0" y="0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37866" y="2561082"/>
            <a:ext cx="0" cy="760730"/>
          </a:xfrm>
          <a:custGeom>
            <a:avLst/>
            <a:gdLst/>
            <a:ahLst/>
            <a:cxnLst/>
            <a:rect l="l" t="t" r="r" b="b"/>
            <a:pathLst>
              <a:path h="760729">
                <a:moveTo>
                  <a:pt x="0" y="760476"/>
                </a:moveTo>
                <a:lnTo>
                  <a:pt x="0" y="0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71700" y="2691383"/>
            <a:ext cx="1124712" cy="49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71700" y="2691383"/>
            <a:ext cx="1125220" cy="495300"/>
          </a:xfrm>
          <a:custGeom>
            <a:avLst/>
            <a:gdLst/>
            <a:ahLst/>
            <a:cxnLst/>
            <a:rect l="l" t="t" r="r" b="b"/>
            <a:pathLst>
              <a:path w="1125220" h="495300">
                <a:moveTo>
                  <a:pt x="0" y="495300"/>
                </a:moveTo>
                <a:lnTo>
                  <a:pt x="1124712" y="495300"/>
                </a:lnTo>
                <a:lnTo>
                  <a:pt x="1124712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9144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55545" y="2719832"/>
            <a:ext cx="5588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latin typeface="Arial"/>
                <a:cs typeface="Arial"/>
              </a:rPr>
              <a:t>Business,  </a:t>
            </a:r>
            <a:r>
              <a:rPr sz="900" spc="-114" dirty="0">
                <a:latin typeface="Arial"/>
                <a:cs typeface="Arial"/>
              </a:rPr>
              <a:t>T</a:t>
            </a:r>
            <a:r>
              <a:rPr sz="900" spc="-60" dirty="0">
                <a:latin typeface="Arial"/>
                <a:cs typeface="Arial"/>
              </a:rPr>
              <a:t>e</a:t>
            </a:r>
            <a:r>
              <a:rPr sz="900" spc="-70" dirty="0">
                <a:latin typeface="Arial"/>
                <a:cs typeface="Arial"/>
              </a:rPr>
              <a:t>c</a:t>
            </a:r>
            <a:r>
              <a:rPr sz="900" spc="-35" dirty="0">
                <a:latin typeface="Arial"/>
                <a:cs typeface="Arial"/>
              </a:rPr>
              <a:t>hn</a:t>
            </a:r>
            <a:r>
              <a:rPr sz="900" spc="-30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l</a:t>
            </a:r>
            <a:r>
              <a:rPr sz="900" spc="-30" dirty="0">
                <a:latin typeface="Arial"/>
                <a:cs typeface="Arial"/>
              </a:rPr>
              <a:t>o</a:t>
            </a:r>
            <a:r>
              <a:rPr sz="900" spc="-85" dirty="0">
                <a:latin typeface="Arial"/>
                <a:cs typeface="Arial"/>
              </a:rPr>
              <a:t>g</a:t>
            </a:r>
            <a:r>
              <a:rPr sz="900" spc="-30" dirty="0">
                <a:latin typeface="Arial"/>
                <a:cs typeface="Arial"/>
              </a:rPr>
              <a:t>y  </a:t>
            </a:r>
            <a:r>
              <a:rPr sz="900" spc="-45" dirty="0">
                <a:latin typeface="Arial"/>
                <a:cs typeface="Arial"/>
              </a:rPr>
              <a:t>and</a:t>
            </a:r>
            <a:r>
              <a:rPr sz="900" spc="-12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Society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47609" y="1568958"/>
            <a:ext cx="1905" cy="1754505"/>
          </a:xfrm>
          <a:custGeom>
            <a:avLst/>
            <a:gdLst/>
            <a:ahLst/>
            <a:cxnLst/>
            <a:rect l="l" t="t" r="r" b="b"/>
            <a:pathLst>
              <a:path w="1904" h="1754504">
                <a:moveTo>
                  <a:pt x="0" y="1754123"/>
                </a:moveTo>
                <a:lnTo>
                  <a:pt x="1524" y="0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93635" y="2253995"/>
            <a:ext cx="1124712" cy="228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93635" y="2253995"/>
            <a:ext cx="1125220" cy="228600"/>
          </a:xfrm>
          <a:custGeom>
            <a:avLst/>
            <a:gdLst/>
            <a:ahLst/>
            <a:cxnLst/>
            <a:rect l="l" t="t" r="r" b="b"/>
            <a:pathLst>
              <a:path w="1125220" h="228600">
                <a:moveTo>
                  <a:pt x="0" y="228600"/>
                </a:moveTo>
                <a:lnTo>
                  <a:pt x="1124712" y="228600"/>
                </a:lnTo>
                <a:lnTo>
                  <a:pt x="112471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976871" y="2274189"/>
            <a:ext cx="561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100"/>
              </a:spcBef>
            </a:pPr>
            <a:r>
              <a:rPr sz="900" spc="-200" dirty="0">
                <a:latin typeface="Arial"/>
                <a:cs typeface="Arial"/>
              </a:rPr>
              <a:t>S</a:t>
            </a:r>
            <a:r>
              <a:rPr sz="900" spc="-30" dirty="0">
                <a:latin typeface="Arial"/>
                <a:cs typeface="Arial"/>
              </a:rPr>
              <a:t>o</a:t>
            </a:r>
            <a:r>
              <a:rPr sz="900" spc="30" dirty="0">
                <a:latin typeface="Arial"/>
                <a:cs typeface="Arial"/>
              </a:rPr>
              <a:t>ft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32937" y="2274189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Arial"/>
                <a:cs typeface="Arial"/>
              </a:rPr>
              <a:t>ware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34378" y="1578102"/>
            <a:ext cx="715010" cy="0"/>
          </a:xfrm>
          <a:custGeom>
            <a:avLst/>
            <a:gdLst/>
            <a:ahLst/>
            <a:cxnLst/>
            <a:rect l="l" t="t" r="r" b="b"/>
            <a:pathLst>
              <a:path w="715009">
                <a:moveTo>
                  <a:pt x="0" y="0"/>
                </a:moveTo>
                <a:lnTo>
                  <a:pt x="714755" y="0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34378" y="855725"/>
            <a:ext cx="715010" cy="0"/>
          </a:xfrm>
          <a:custGeom>
            <a:avLst/>
            <a:gdLst/>
            <a:ahLst/>
            <a:cxnLst/>
            <a:rect l="l" t="t" r="r" b="b"/>
            <a:pathLst>
              <a:path w="715009">
                <a:moveTo>
                  <a:pt x="0" y="0"/>
                </a:moveTo>
                <a:lnTo>
                  <a:pt x="714755" y="0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36342" y="3321558"/>
            <a:ext cx="715010" cy="1905"/>
          </a:xfrm>
          <a:custGeom>
            <a:avLst/>
            <a:gdLst/>
            <a:ahLst/>
            <a:cxnLst/>
            <a:rect l="l" t="t" r="r" b="b"/>
            <a:pathLst>
              <a:path w="715010" h="1904">
                <a:moveTo>
                  <a:pt x="0" y="0"/>
                </a:moveTo>
                <a:lnTo>
                  <a:pt x="714756" y="1524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6342" y="1578102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4756" y="0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6342" y="855725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4756" y="0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36342" y="2564129"/>
            <a:ext cx="715010" cy="1905"/>
          </a:xfrm>
          <a:custGeom>
            <a:avLst/>
            <a:gdLst/>
            <a:ahLst/>
            <a:cxnLst/>
            <a:rect l="l" t="t" r="r" b="b"/>
            <a:pathLst>
              <a:path w="715010" h="1905">
                <a:moveTo>
                  <a:pt x="0" y="0"/>
                </a:moveTo>
                <a:lnTo>
                  <a:pt x="714756" y="1524"/>
                </a:lnTo>
              </a:path>
            </a:pathLst>
          </a:custGeom>
          <a:ln w="19812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71700" y="1885188"/>
            <a:ext cx="1124712" cy="3688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1700" y="1885188"/>
            <a:ext cx="1125220" cy="368935"/>
          </a:xfrm>
          <a:custGeom>
            <a:avLst/>
            <a:gdLst/>
            <a:ahLst/>
            <a:cxnLst/>
            <a:rect l="l" t="t" r="r" b="b"/>
            <a:pathLst>
              <a:path w="1125220" h="368935">
                <a:moveTo>
                  <a:pt x="0" y="368807"/>
                </a:moveTo>
                <a:lnTo>
                  <a:pt x="1124712" y="368807"/>
                </a:lnTo>
                <a:lnTo>
                  <a:pt x="1124712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9144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175255" y="1912111"/>
            <a:ext cx="573405" cy="2863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75590" indent="-79375">
              <a:lnSpc>
                <a:spcPts val="969"/>
              </a:lnSpc>
              <a:spcBef>
                <a:spcPts val="225"/>
              </a:spcBef>
            </a:pPr>
            <a:r>
              <a:rPr sz="900" spc="-70" dirty="0">
                <a:latin typeface="Arial"/>
                <a:cs typeface="Arial"/>
              </a:rPr>
              <a:t>IT</a:t>
            </a:r>
            <a:r>
              <a:rPr sz="900" spc="-14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Mana 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and</a:t>
            </a:r>
            <a:r>
              <a:rPr sz="900" spc="-90" dirty="0">
                <a:latin typeface="Arial"/>
                <a:cs typeface="Arial"/>
              </a:rPr>
              <a:t> </a:t>
            </a:r>
            <a:r>
              <a:rPr sz="900" spc="-190" dirty="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2731" y="1912111"/>
            <a:ext cx="588645" cy="2863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179070" indent="45085">
              <a:lnSpc>
                <a:spcPts val="969"/>
              </a:lnSpc>
              <a:spcBef>
                <a:spcPts val="225"/>
              </a:spcBef>
            </a:pPr>
            <a:r>
              <a:rPr sz="900" spc="-85" dirty="0">
                <a:latin typeface="Arial"/>
                <a:cs typeface="Arial"/>
              </a:rPr>
              <a:t>g</a:t>
            </a:r>
            <a:r>
              <a:rPr sz="900" spc="-60" dirty="0">
                <a:latin typeface="Arial"/>
                <a:cs typeface="Arial"/>
              </a:rPr>
              <a:t>e</a:t>
            </a:r>
            <a:r>
              <a:rPr sz="900" spc="-55" dirty="0">
                <a:latin typeface="Arial"/>
                <a:cs typeface="Arial"/>
              </a:rPr>
              <a:t>m</a:t>
            </a:r>
            <a:r>
              <a:rPr sz="900" spc="-40" dirty="0">
                <a:latin typeface="Arial"/>
                <a:cs typeface="Arial"/>
              </a:rPr>
              <a:t>e</a:t>
            </a:r>
            <a:r>
              <a:rPr sz="900" spc="-35" dirty="0">
                <a:latin typeface="Arial"/>
                <a:cs typeface="Arial"/>
              </a:rPr>
              <a:t>n</a:t>
            </a:r>
            <a:r>
              <a:rPr sz="900" spc="50" dirty="0">
                <a:latin typeface="Arial"/>
                <a:cs typeface="Arial"/>
              </a:rPr>
              <a:t>t  </a:t>
            </a:r>
            <a:r>
              <a:rPr sz="900" spc="-45" dirty="0">
                <a:latin typeface="Arial"/>
                <a:cs typeface="Arial"/>
              </a:rPr>
              <a:t>ervices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976871" y="1130808"/>
            <a:ext cx="1120140" cy="228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76871" y="1130808"/>
            <a:ext cx="1120140" cy="228600"/>
          </a:xfrm>
          <a:custGeom>
            <a:avLst/>
            <a:gdLst/>
            <a:ahLst/>
            <a:cxnLst/>
            <a:rect l="l" t="t" r="r" b="b"/>
            <a:pathLst>
              <a:path w="1120140" h="228600">
                <a:moveTo>
                  <a:pt x="0" y="228600"/>
                </a:moveTo>
                <a:lnTo>
                  <a:pt x="1120140" y="228600"/>
                </a:lnTo>
                <a:lnTo>
                  <a:pt x="112014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52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981443" y="1149858"/>
            <a:ext cx="556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Arial"/>
                <a:cs typeface="Arial"/>
              </a:rPr>
              <a:t>Commu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09640" y="1149858"/>
            <a:ext cx="608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latin typeface="Arial"/>
                <a:cs typeface="Arial"/>
              </a:rPr>
              <a:t>nications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78891" y="1338072"/>
            <a:ext cx="1627632" cy="1563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611" y="1309115"/>
            <a:ext cx="1606296" cy="16931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1563" y="1360932"/>
            <a:ext cx="1542415" cy="1478280"/>
          </a:xfrm>
          <a:custGeom>
            <a:avLst/>
            <a:gdLst/>
            <a:ahLst/>
            <a:cxnLst/>
            <a:rect l="l" t="t" r="r" b="b"/>
            <a:pathLst>
              <a:path w="1542414" h="1478280">
                <a:moveTo>
                  <a:pt x="0" y="1478280"/>
                </a:moveTo>
                <a:lnTo>
                  <a:pt x="1542288" y="1478280"/>
                </a:lnTo>
                <a:lnTo>
                  <a:pt x="1542288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63718" y="1389824"/>
            <a:ext cx="11906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25" dirty="0" smtClean="0">
                <a:latin typeface="Trebuchet MS"/>
                <a:cs typeface="Trebuchet MS"/>
              </a:rPr>
              <a:t>Full</a:t>
            </a:r>
            <a:r>
              <a:rPr sz="1800" b="1" spc="-330" dirty="0" smtClean="0">
                <a:latin typeface="Trebuchet MS"/>
                <a:cs typeface="Trebuchet MS"/>
              </a:rPr>
              <a:t> </a:t>
            </a:r>
            <a:r>
              <a:rPr lang="en-US" sz="1800" b="1" spc="-330" dirty="0" smtClean="0">
                <a:latin typeface="Trebuchet MS"/>
                <a:cs typeface="Trebuchet MS"/>
              </a:rPr>
              <a:t> </a:t>
            </a:r>
            <a:r>
              <a:rPr sz="1800" b="1" spc="-95" dirty="0" smtClean="0">
                <a:latin typeface="Trebuchet MS"/>
                <a:cs typeface="Trebuchet MS"/>
              </a:rPr>
              <a:t>Range  </a:t>
            </a:r>
            <a:r>
              <a:rPr sz="1800" b="1" spc="-75" dirty="0">
                <a:latin typeface="Trebuchet MS"/>
                <a:cs typeface="Trebuchet MS"/>
              </a:rPr>
              <a:t>of </a:t>
            </a:r>
            <a:r>
              <a:rPr sz="1800" b="1" spc="-85" dirty="0">
                <a:latin typeface="Trebuchet MS"/>
                <a:cs typeface="Trebuchet MS"/>
              </a:rPr>
              <a:t>Business  and  </a:t>
            </a:r>
            <a:r>
              <a:rPr sz="1800" b="1" spc="-125" dirty="0">
                <a:latin typeface="Trebuchet MS"/>
                <a:cs typeface="Trebuchet MS"/>
              </a:rPr>
              <a:t>Technology  </a:t>
            </a:r>
            <a:r>
              <a:rPr sz="1800" b="1" spc="-140" dirty="0">
                <a:latin typeface="Trebuchet MS"/>
                <a:cs typeface="Trebuchet MS"/>
              </a:rPr>
              <a:t>Topics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7340" y="3150463"/>
            <a:ext cx="2403475" cy="19875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4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30" dirty="0">
                <a:latin typeface="Arial"/>
                <a:cs typeface="Arial"/>
              </a:rPr>
              <a:t>Application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Development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spc="-25" dirty="0">
                <a:latin typeface="Arial"/>
                <a:cs typeface="Arial"/>
              </a:rPr>
              <a:t>Integration </a:t>
            </a:r>
            <a:r>
              <a:rPr sz="1100" spc="15" dirty="0">
                <a:latin typeface="Arial"/>
                <a:cs typeface="Arial"/>
              </a:rPr>
              <a:t>&amp;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Middleware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80" dirty="0">
                <a:latin typeface="Arial"/>
                <a:cs typeface="Arial"/>
              </a:rPr>
              <a:t>Business </a:t>
            </a:r>
            <a:r>
              <a:rPr sz="1100" spc="-35" dirty="0">
                <a:latin typeface="Arial"/>
                <a:cs typeface="Arial"/>
              </a:rPr>
              <a:t>Intelligence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80" dirty="0">
                <a:latin typeface="Arial"/>
                <a:cs typeface="Arial"/>
              </a:rPr>
              <a:t>Business </a:t>
            </a:r>
            <a:r>
              <a:rPr sz="1100" spc="-85" dirty="0">
                <a:latin typeface="Arial"/>
                <a:cs typeface="Arial"/>
              </a:rPr>
              <a:t>Process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400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65" dirty="0">
                <a:latin typeface="Arial"/>
                <a:cs typeface="Arial"/>
              </a:rPr>
              <a:t>Consumer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Technologies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55" dirty="0">
                <a:latin typeface="Arial"/>
                <a:cs typeface="Arial"/>
              </a:rPr>
              <a:t>Customer </a:t>
            </a:r>
            <a:r>
              <a:rPr sz="1100" spc="-45" dirty="0">
                <a:latin typeface="Arial"/>
                <a:cs typeface="Arial"/>
              </a:rPr>
              <a:t>Relationship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55" dirty="0">
                <a:latin typeface="Arial"/>
                <a:cs typeface="Arial"/>
              </a:rPr>
              <a:t>Data </a:t>
            </a:r>
            <a:r>
              <a:rPr sz="1100" spc="-40" dirty="0">
                <a:latin typeface="Arial"/>
                <a:cs typeface="Arial"/>
              </a:rPr>
              <a:t>Management </a:t>
            </a:r>
            <a:r>
              <a:rPr sz="1100" spc="15" dirty="0">
                <a:latin typeface="Arial"/>
                <a:cs typeface="Arial"/>
              </a:rPr>
              <a:t>&amp;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Integration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400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65" dirty="0">
                <a:latin typeface="Arial"/>
                <a:cs typeface="Arial"/>
              </a:rPr>
              <a:t>Emerging Trends </a:t>
            </a:r>
            <a:r>
              <a:rPr sz="1100" spc="15" dirty="0">
                <a:latin typeface="Arial"/>
                <a:cs typeface="Arial"/>
              </a:rPr>
              <a:t>&amp;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Technologies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45" dirty="0">
                <a:latin typeface="Arial"/>
                <a:cs typeface="Arial"/>
              </a:rPr>
              <a:t>Enterprise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Architecture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02407" y="3362045"/>
            <a:ext cx="2682875" cy="17697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4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190" dirty="0">
                <a:latin typeface="Arial"/>
                <a:cs typeface="Arial"/>
              </a:rPr>
              <a:t>ERP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65" dirty="0">
                <a:latin typeface="Arial"/>
                <a:cs typeface="Arial"/>
              </a:rPr>
              <a:t>Supply </a:t>
            </a:r>
            <a:r>
              <a:rPr sz="1100" spc="-75" dirty="0">
                <a:latin typeface="Arial"/>
                <a:cs typeface="Arial"/>
              </a:rPr>
              <a:t>Chain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50" dirty="0">
                <a:latin typeface="Arial"/>
                <a:cs typeface="Arial"/>
              </a:rPr>
              <a:t>High-Performance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Workplace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80" dirty="0">
                <a:latin typeface="Arial"/>
                <a:cs typeface="Arial"/>
              </a:rPr>
              <a:t>IT </a:t>
            </a:r>
            <a:r>
              <a:rPr sz="1100" spc="-70" dirty="0">
                <a:latin typeface="Arial"/>
                <a:cs typeface="Arial"/>
              </a:rPr>
              <a:t>Asset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400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85" dirty="0">
                <a:latin typeface="Arial"/>
                <a:cs typeface="Arial"/>
              </a:rPr>
              <a:t>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Operations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85" dirty="0">
                <a:latin typeface="Arial"/>
                <a:cs typeface="Arial"/>
              </a:rPr>
              <a:t>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85" dirty="0">
                <a:latin typeface="Arial"/>
                <a:cs typeface="Arial"/>
              </a:rPr>
              <a:t>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Services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15" dirty="0">
                <a:latin typeface="Arial"/>
                <a:cs typeface="Arial"/>
              </a:rPr>
              <a:t>Mobile </a:t>
            </a:r>
            <a:r>
              <a:rPr sz="1100" spc="15" dirty="0">
                <a:latin typeface="Arial"/>
                <a:cs typeface="Arial"/>
              </a:rPr>
              <a:t>&amp;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Wireless</a:t>
            </a:r>
            <a:endParaRPr sz="11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400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30" dirty="0">
                <a:latin typeface="Arial"/>
                <a:cs typeface="Arial"/>
              </a:rPr>
              <a:t>Networking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55" dirty="0">
                <a:latin typeface="Arial"/>
                <a:cs typeface="Arial"/>
              </a:rPr>
              <a:t>Communications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Equipment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52717" y="3358997"/>
            <a:ext cx="2522855" cy="17697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4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30" dirty="0">
                <a:latin typeface="Arial"/>
                <a:cs typeface="Arial"/>
              </a:rPr>
              <a:t>Networking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55" dirty="0">
                <a:latin typeface="Arial"/>
                <a:cs typeface="Arial"/>
              </a:rPr>
              <a:t>Communi</a:t>
            </a:r>
            <a:r>
              <a:rPr sz="11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1100" spc="-55" dirty="0">
                <a:latin typeface="Arial"/>
                <a:cs typeface="Arial"/>
              </a:rPr>
              <a:t>ations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Services</a:t>
            </a:r>
            <a:endParaRPr sz="1100" dirty="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70" dirty="0">
                <a:latin typeface="Arial"/>
                <a:cs typeface="Arial"/>
              </a:rPr>
              <a:t>Open</a:t>
            </a:r>
            <a:r>
              <a:rPr sz="1100" spc="-75" dirty="0">
                <a:latin typeface="Arial"/>
                <a:cs typeface="Arial"/>
              </a:rPr>
              <a:t> Source</a:t>
            </a:r>
            <a:endParaRPr sz="1100" dirty="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25" dirty="0">
                <a:latin typeface="Arial"/>
                <a:cs typeface="Arial"/>
              </a:rPr>
              <a:t>Multisourcing</a:t>
            </a:r>
            <a:endParaRPr sz="1100" dirty="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135" dirty="0">
                <a:latin typeface="Arial"/>
                <a:cs typeface="Arial"/>
              </a:rPr>
              <a:t>PCs, </a:t>
            </a:r>
            <a:r>
              <a:rPr sz="1100" spc="-55" dirty="0">
                <a:latin typeface="Arial"/>
                <a:cs typeface="Arial"/>
              </a:rPr>
              <a:t>Laptops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50" dirty="0">
                <a:latin typeface="Arial"/>
                <a:cs typeface="Arial"/>
              </a:rPr>
              <a:t>Handheld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Devices</a:t>
            </a:r>
            <a:endParaRPr sz="1100" dirty="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400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50" dirty="0">
                <a:latin typeface="Arial"/>
                <a:cs typeface="Arial"/>
              </a:rPr>
              <a:t>Regulatory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Compliance</a:t>
            </a:r>
            <a:endParaRPr sz="1100" dirty="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50" dirty="0">
                <a:latin typeface="Arial"/>
                <a:cs typeface="Arial"/>
              </a:rPr>
              <a:t>Security </a:t>
            </a:r>
            <a:r>
              <a:rPr sz="1100" spc="15" dirty="0">
                <a:latin typeface="Arial"/>
                <a:cs typeface="Arial"/>
              </a:rPr>
              <a:t>&amp;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Privacy</a:t>
            </a:r>
            <a:endParaRPr sz="1100" dirty="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395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75" dirty="0">
                <a:latin typeface="Arial"/>
                <a:cs typeface="Arial"/>
              </a:rPr>
              <a:t>Servers </a:t>
            </a:r>
            <a:r>
              <a:rPr sz="1100" spc="15" dirty="0">
                <a:latin typeface="Arial"/>
                <a:cs typeface="Arial"/>
              </a:rPr>
              <a:t>&amp;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Storage</a:t>
            </a:r>
            <a:endParaRPr sz="1100" dirty="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spcBef>
                <a:spcPts val="400"/>
              </a:spcBef>
              <a:buClr>
                <a:srgbClr val="4F81BC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sz="1100" spc="-55" dirty="0">
                <a:latin typeface="Arial"/>
                <a:cs typeface="Arial"/>
              </a:rPr>
              <a:t>Web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Services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7"/>
          </p:nvPr>
        </p:nvSpPr>
        <p:spPr>
          <a:xfrm>
            <a:off x="6976871" y="4698849"/>
            <a:ext cx="2103120" cy="257175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9</a:t>
            </a:fld>
            <a:endParaRPr lang="en-US" altLang="zh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1037</Words>
  <Application>Microsoft Office PowerPoint</Application>
  <PresentationFormat>如螢幕大小 (16:9)</PresentationFormat>
  <Paragraphs>175</Paragraphs>
  <Slides>20</Slides>
  <Notes>3</Notes>
  <HiddenSlides>1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Droid Sans Fallback</vt:lpstr>
      <vt:lpstr>微軟正黑體</vt:lpstr>
      <vt:lpstr>新細明體</vt:lpstr>
      <vt:lpstr>Arial</vt:lpstr>
      <vt:lpstr>Calibri</vt:lpstr>
      <vt:lpstr>Times New Roman</vt:lpstr>
      <vt:lpstr>Trebuchet MS</vt:lpstr>
      <vt:lpstr>Wingdings</vt:lpstr>
      <vt:lpstr>Office Theme</vt:lpstr>
      <vt:lpstr>台大管院訂閱之  產業研究智庫介紹 by Gartner</vt:lpstr>
      <vt:lpstr>1.   Gartner 公司與服務介紹   2.  如何運用Gartner成為您的智囊團    3.  如何從臺大管院登入Gartner</vt:lpstr>
      <vt:lpstr>PowerPoint 簡報</vt:lpstr>
      <vt:lpstr>Who we are</vt:lpstr>
      <vt:lpstr>Who we serve</vt:lpstr>
      <vt:lpstr>Gartner 服務項目</vt:lpstr>
      <vt:lpstr>PowerPoint 簡報</vt:lpstr>
      <vt:lpstr>Gartner Core IT Research</vt:lpstr>
      <vt:lpstr>Gartner Core IT Research</vt:lpstr>
      <vt:lpstr>Gartner Core IT Research (Full Campus Level Access &lt;4,999)</vt:lpstr>
      <vt:lpstr>PowerPoint 簡報</vt:lpstr>
      <vt:lpstr>PowerPoint 簡報</vt:lpstr>
      <vt:lpstr>服務範圍</vt:lpstr>
      <vt:lpstr>1. 臺大網址連結</vt:lpstr>
      <vt:lpstr>2. 登入頁面,  請使用臺大校內 Single Sign On</vt:lpstr>
      <vt:lpstr>3. 臺大 Single Sign On 登出連結</vt:lpstr>
      <vt:lpstr>4. 首次登入, 請前往 Classic gartner.com</vt:lpstr>
      <vt:lpstr>5. Gartner資料庫首頁</vt:lpstr>
      <vt:lpstr>6. 資料搜尋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Lin</dc:creator>
  <cp:lastModifiedBy>User</cp:lastModifiedBy>
  <cp:revision>27</cp:revision>
  <dcterms:created xsi:type="dcterms:W3CDTF">2018-05-02T05:37:36Z</dcterms:created>
  <dcterms:modified xsi:type="dcterms:W3CDTF">2018-05-22T04:02:16Z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2018-05-02T00:00:00Z</vt:filetime>
  </property>
</Properties>
</file>