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84" r:id="rId7"/>
    <p:sldId id="259" r:id="rId8"/>
    <p:sldId id="260" r:id="rId9"/>
    <p:sldId id="269" r:id="rId10"/>
    <p:sldId id="285" r:id="rId11"/>
    <p:sldId id="261" r:id="rId12"/>
    <p:sldId id="262" r:id="rId13"/>
    <p:sldId id="286" r:id="rId14"/>
    <p:sldId id="287" r:id="rId15"/>
    <p:sldId id="288" r:id="rId16"/>
    <p:sldId id="263" r:id="rId17"/>
    <p:sldId id="297" r:id="rId18"/>
    <p:sldId id="289" r:id="rId19"/>
    <p:sldId id="298" r:id="rId20"/>
    <p:sldId id="299" r:id="rId21"/>
    <p:sldId id="300" r:id="rId22"/>
    <p:sldId id="290" r:id="rId23"/>
  </p:sldIdLst>
  <p:sldSz cx="9144000" cy="5143500"/>
  <p:notesSz cx="6858000" cy="9144000"/>
  <p:embeddedFontLst>
    <p:embeddedFont>
      <p:font typeface="Roboto Condensed" panose="02000000000000000000"/>
      <p:regular r:id="rId27"/>
    </p:embeddedFont>
    <p:embeddedFont>
      <p:font typeface="Roboto Condensed Light" panose="0200000000000000000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g35f391192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g35ed75ccf_015: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3" name="Shape 263"/>
        <p:cNvGrpSpPr/>
        <p:nvPr/>
      </p:nvGrpSpPr>
      <p:grpSpPr>
        <a:xfrm>
          <a:off x="0" y="0"/>
          <a:ext cx="0" cy="0"/>
          <a:chOff x="0" y="0"/>
          <a:chExt cx="0" cy="0"/>
        </a:xfrm>
      </p:grpSpPr>
      <p:sp>
        <p:nvSpPr>
          <p:cNvPr id="264" name="Google Shape;264;g35f391192_01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3606f1c2d_3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9" name="Shape 209"/>
        <p:cNvGrpSpPr/>
        <p:nvPr/>
      </p:nvGrpSpPr>
      <p:grpSpPr>
        <a:xfrm>
          <a:off x="0" y="0"/>
          <a:ext cx="0" cy="0"/>
          <a:chOff x="0" y="0"/>
          <a:chExt cx="0" cy="0"/>
        </a:xfrm>
      </p:grpSpPr>
      <p:sp>
        <p:nvSpPr>
          <p:cNvPr id="210" name="Google Shape;210;g35f391192_04: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g35f391192_0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2" name="Shape 352"/>
        <p:cNvGrpSpPr/>
        <p:nvPr/>
      </p:nvGrpSpPr>
      <p:grpSpPr>
        <a:xfrm>
          <a:off x="0" y="0"/>
          <a:ext cx="0" cy="0"/>
          <a:chOff x="0" y="0"/>
          <a:chExt cx="0" cy="0"/>
        </a:xfrm>
      </p:grpSpPr>
      <p:sp>
        <p:nvSpPr>
          <p:cNvPr id="353" name="Google Shape;353;g35ed75ccf_00: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35f391192_029: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2" name="Shape 232"/>
        <p:cNvGrpSpPr/>
        <p:nvPr/>
      </p:nvGrpSpPr>
      <p:grpSpPr>
        <a:xfrm>
          <a:off x="0" y="0"/>
          <a:ext cx="0" cy="0"/>
          <a:chOff x="0" y="0"/>
          <a:chExt cx="0" cy="0"/>
        </a:xfrm>
      </p:grpSpPr>
      <p:sp>
        <p:nvSpPr>
          <p:cNvPr id="233" name="Google Shape;233;p: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g35ed75ccf_015: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9"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2" name="Google Shape;22;p2"/>
          <p:cNvSpPr txBox="1"/>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23"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30" name="Google Shape;30;p3"/>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9" name="Google Shape;39;p3"/>
          <p:cNvSpPr txBox="1"/>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 name="Google Shape;40;p3"/>
          <p:cNvSpPr txBox="1"/>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p:txBody>
      </p:sp>
      <p:sp>
        <p:nvSpPr>
          <p:cNvPr id="41" name="Google Shape;41;p3"/>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42" name="Shape 42"/>
        <p:cNvGrpSpPr/>
        <p:nvPr/>
      </p:nvGrpSpPr>
      <p:grpSpPr>
        <a:xfrm>
          <a:off x="0" y="0"/>
          <a:ext cx="0" cy="0"/>
          <a:chOff x="0" y="0"/>
          <a:chExt cx="0" cy="0"/>
        </a:xfrm>
      </p:grpSpPr>
      <p:sp>
        <p:nvSpPr>
          <p:cNvPr id="43" name="Google Shape;43;p4"/>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44" name="Google Shape;44;p4"/>
          <p:cNvGrpSpPr/>
          <p:nvPr/>
        </p:nvGrpSpPr>
        <p:grpSpPr>
          <a:xfrm>
            <a:off x="0" y="-7088"/>
            <a:ext cx="8661398" cy="5150588"/>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47" name="Google Shape;47;p4"/>
          <p:cNvGrpSpPr/>
          <p:nvPr/>
        </p:nvGrpSpPr>
        <p:grpSpPr>
          <a:xfrm rot="10800000" flipH="1">
            <a:off x="1" y="1090763"/>
            <a:ext cx="8847502" cy="2961975"/>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sp>
        <p:nvSpPr>
          <p:cNvPr id="50" name="Google Shape;50;p4"/>
          <p:cNvSpPr txBox="1"/>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p:txBody>
      </p:sp>
      <p:sp>
        <p:nvSpPr>
          <p:cNvPr id="51" name="Google Shape;51;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200" b="1">
                <a:solidFill>
                  <a:srgbClr val="FF9800"/>
                </a:solidFill>
              </a:rPr>
              <a:t>“</a:t>
            </a:r>
            <a:endParaRPr sz="7200" b="1">
              <a:solidFill>
                <a:srgbClr val="FF9800"/>
              </a:solidFill>
            </a:endParaRPr>
          </a:p>
        </p:txBody>
      </p:sp>
      <p:grpSp>
        <p:nvGrpSpPr>
          <p:cNvPr id="52" name="Google Shape;52;p4"/>
          <p:cNvGrpSpPr/>
          <p:nvPr/>
        </p:nvGrpSpPr>
        <p:grpSpPr>
          <a:xfrm>
            <a:off x="6946842" y="4472723"/>
            <a:ext cx="2202830" cy="670795"/>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0" name="Google Shape;60;p4"/>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6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8" name="Google Shape;78;p5"/>
          <p:cNvSpPr txBox="1"/>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79" name="Google Shape;79;p5"/>
          <p:cNvSpPr txBox="1"/>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p:txBody>
      </p:sp>
      <p:sp>
        <p:nvSpPr>
          <p:cNvPr id="80" name="Google Shape;80;p5"/>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8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8" name="Google Shape;98;p6"/>
          <p:cNvSpPr txBox="1"/>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9" name="Google Shape;99;p6"/>
          <p:cNvSpPr txBox="1"/>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p:txBody>
      </p:sp>
      <p:sp>
        <p:nvSpPr>
          <p:cNvPr id="100" name="Google Shape;100;p6"/>
          <p:cNvSpPr txBox="1"/>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p:txBody>
      </p:sp>
      <p:sp>
        <p:nvSpPr>
          <p:cNvPr id="101" name="Google Shape;101;p6"/>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02"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9" name="Google Shape;119;p7"/>
          <p:cNvSpPr txBox="1"/>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20" name="Google Shape;120;p7"/>
          <p:cNvSpPr txBox="1"/>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21" name="Google Shape;121;p7"/>
          <p:cNvSpPr txBox="1"/>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22" name="Google Shape;122;p7"/>
          <p:cNvSpPr txBox="1"/>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p:txBody>
      </p:sp>
      <p:sp>
        <p:nvSpPr>
          <p:cNvPr id="123" name="Google Shape;123;p7"/>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24"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panose="02000000000000000000"/>
                  <a:ea typeface="Arvo" panose="02000000000000000000"/>
                  <a:cs typeface="Arvo" panose="02000000000000000000"/>
                  <a:sym typeface="Arvo" panose="02000000000000000000"/>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41" name="Google Shape;141;p8"/>
          <p:cNvSpPr txBox="1"/>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42" name="Google Shape;142;p8"/>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43"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52" name="Google Shape;152;p9"/>
          <p:cNvSpPr txBox="1"/>
          <p:nvPr>
            <p:ph type="body" idx="1"/>
          </p:nvPr>
        </p:nvSpPr>
        <p:spPr>
          <a:xfrm>
            <a:off x="2682800" y="4636500"/>
            <a:ext cx="6004200" cy="315600"/>
          </a:xfrm>
          <a:prstGeom prst="rect">
            <a:avLst/>
          </a:prstGeom>
        </p:spPr>
        <p:txBody>
          <a:bodyPr spcFirstLastPara="1" wrap="square" lIns="91425" tIns="91425" rIns="91425" bIns="91425" anchor="ctr" anchorCtr="0"/>
          <a:lstStyle>
            <a:lvl1pPr marL="457200" lvl="0" indent="-228600">
              <a:spcBef>
                <a:spcPts val="0"/>
              </a:spcBef>
              <a:spcAft>
                <a:spcPts val="0"/>
              </a:spcAft>
              <a:buSzPts val="1300"/>
              <a:buNone/>
              <a:defRPr sz="1300"/>
            </a:lvl1pPr>
          </a:lstStyle>
          <a:p/>
        </p:txBody>
      </p:sp>
      <p:sp>
        <p:nvSpPr>
          <p:cNvPr id="153" name="Google Shape;153;p9"/>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62" name="Shape 162"/>
        <p:cNvGrpSpPr/>
        <p:nvPr/>
      </p:nvGrpSpPr>
      <p:grpSpPr>
        <a:xfrm>
          <a:off x="0" y="0"/>
          <a:ext cx="0" cy="0"/>
          <a:chOff x="0" y="0"/>
          <a:chExt cx="0" cy="0"/>
        </a:xfrm>
      </p:grpSpPr>
      <p:sp>
        <p:nvSpPr>
          <p:cNvPr id="163" name="Google Shape;163;p10"/>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1pPr>
            <a:lvl2pPr lvl="1">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2pPr>
            <a:lvl3pPr lvl="2">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3pPr>
            <a:lvl4pPr lvl="3">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4pPr>
            <a:lvl5pPr lvl="4">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5pPr>
            <a:lvl6pPr lvl="5">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6pPr>
            <a:lvl7pPr lvl="6">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7pPr>
            <a:lvl8pPr lvl="7">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8pPr>
            <a:lvl9pPr lvl="8">
              <a:spcBef>
                <a:spcPts val="0"/>
              </a:spcBef>
              <a:spcAft>
                <a:spcPts val="0"/>
              </a:spcAft>
              <a:buClr>
                <a:srgbClr val="FFFFFF"/>
              </a:buClr>
              <a:buSzPts val="2000"/>
              <a:buFont typeface="Roboto Condensed" panose="02000000000000000000"/>
              <a:buNone/>
              <a:defRPr sz="20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7" name="Google Shape;7;p1"/>
          <p:cNvSpPr txBox="1"/>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lvl="1"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lvl="2"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lvl="3"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lvl="4"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lvl="5"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lvl="6"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lvl="7" indent="-381000">
              <a:spcBef>
                <a:spcPts val="1000"/>
              </a:spcBef>
              <a:spcAft>
                <a:spcPts val="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lvl="8" indent="-381000">
              <a:spcBef>
                <a:spcPts val="1000"/>
              </a:spcBef>
              <a:spcAft>
                <a:spcPts val="1000"/>
              </a:spcAft>
              <a:buClr>
                <a:srgbClr val="C7D3E6"/>
              </a:buClr>
              <a:buSzPts val="2400"/>
              <a:buFont typeface="Roboto Condensed Light" panose="02000000000000000000"/>
              <a:buChar char="▻"/>
              <a:defRPr sz="2400">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p:txBody>
      </p:sp>
      <p:sp>
        <p:nvSpPr>
          <p:cNvPr id="8" name="Google Shape;8;p1"/>
          <p:cNvSpPr txBox="1"/>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1pPr>
            <a:lvl2pPr lvl="1"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2pPr>
            <a:lvl3pPr lvl="2"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3pPr>
            <a:lvl4pPr lvl="3"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4pPr>
            <a:lvl5pPr lvl="4"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5pPr>
            <a:lvl6pPr lvl="5"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6pPr>
            <a:lvl7pPr lvl="6"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7pPr>
            <a:lvl8pPr lvl="7"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8pPr>
            <a:lvl9pPr lvl="8" algn="r">
              <a:buNone/>
              <a:defRPr sz="1200" b="1">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9.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1.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9.xml"/><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83" name="Shape 183"/>
        <p:cNvGrpSpPr/>
        <p:nvPr/>
      </p:nvGrpSpPr>
      <p:grpSpPr>
        <a:xfrm>
          <a:off x="0" y="0"/>
          <a:ext cx="0" cy="0"/>
          <a:chOff x="0" y="0"/>
          <a:chExt cx="0" cy="0"/>
        </a:xfrm>
      </p:grpSpPr>
      <p:sp>
        <p:nvSpPr>
          <p:cNvPr id="1" name="Title 0"/>
          <p:cNvSpPr/>
          <p:nvPr>
            <p:ph type="ctrTitle"/>
          </p:nvPr>
        </p:nvSpPr>
        <p:spPr>
          <a:xfrm>
            <a:off x="74930" y="1083310"/>
            <a:ext cx="7230110" cy="2961640"/>
          </a:xfrm>
        </p:spPr>
        <p:txBody>
          <a:bodyPr/>
          <a:p>
            <a:r>
              <a:rPr lang="en-US" sz="5400"/>
              <a:t>Cycling around Taiwan</a:t>
            </a:r>
            <a:br>
              <a:rPr lang="en-US" sz="5400"/>
            </a:br>
            <a:r>
              <a:rPr lang="en-US" sz="3600"/>
              <a:t>make your GMBA Journey special</a:t>
            </a:r>
            <a:endParaRPr lang="en-US" sz="3600"/>
          </a:p>
        </p:txBody>
      </p:sp>
      <p:pic>
        <p:nvPicPr>
          <p:cNvPr id="2" name="Picture 1" descr="download (1)"/>
          <p:cNvPicPr>
            <a:picLocks noChangeAspect="1"/>
          </p:cNvPicPr>
          <p:nvPr/>
        </p:nvPicPr>
        <p:blipFill>
          <a:blip r:embed="rId1"/>
          <a:stretch>
            <a:fillRect/>
          </a:stretch>
        </p:blipFill>
        <p:spPr>
          <a:xfrm>
            <a:off x="7382510" y="2915285"/>
            <a:ext cx="1563370" cy="1303020"/>
          </a:xfrm>
          <a:prstGeom prst="rect">
            <a:avLst/>
          </a:prstGeom>
        </p:spPr>
      </p:pic>
      <p:pic>
        <p:nvPicPr>
          <p:cNvPr id="3" name="Picture 2" descr="eyzzhkrjwluvrdob"/>
          <p:cNvPicPr>
            <a:picLocks noChangeAspect="1"/>
          </p:cNvPicPr>
          <p:nvPr/>
        </p:nvPicPr>
        <p:blipFill>
          <a:blip r:embed="rId2"/>
          <a:stretch>
            <a:fillRect/>
          </a:stretch>
        </p:blipFill>
        <p:spPr>
          <a:xfrm>
            <a:off x="-5715" y="-24130"/>
            <a:ext cx="1153795" cy="1153795"/>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47" name="Shape 247"/>
        <p:cNvGrpSpPr/>
        <p:nvPr/>
      </p:nvGrpSpPr>
      <p:grpSpPr>
        <a:xfrm>
          <a:off x="0" y="0"/>
          <a:ext cx="0" cy="0"/>
          <a:chOff x="0" y="0"/>
          <a:chExt cx="0" cy="0"/>
        </a:xfrm>
      </p:grpSpPr>
      <p:grpSp>
        <p:nvGrpSpPr>
          <p:cNvPr id="250" name="Google Shape;250;p17"/>
          <p:cNvGrpSpPr/>
          <p:nvPr/>
        </p:nvGrpSpPr>
        <p:grpSpPr>
          <a:xfrm>
            <a:off x="6682481" y="37883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8" name="Google Shape;258;p17"/>
          <p:cNvSpPr/>
          <p:nvPr/>
        </p:nvSpPr>
        <p:spPr>
          <a:xfrm>
            <a:off x="6302724" y="745608"/>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7"/>
          <p:cNvSpPr/>
          <p:nvPr/>
        </p:nvSpPr>
        <p:spPr>
          <a:xfrm rot="2697322">
            <a:off x="7939080" y="1959478"/>
            <a:ext cx="376961" cy="3599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7"/>
          <p:cNvSpPr/>
          <p:nvPr/>
        </p:nvSpPr>
        <p:spPr>
          <a:xfrm>
            <a:off x="8237292" y="1754006"/>
            <a:ext cx="150972" cy="14422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7"/>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1" name="Picture 0" descr="Untitled12345"/>
          <p:cNvPicPr>
            <a:picLocks noChangeAspect="1"/>
          </p:cNvPicPr>
          <p:nvPr/>
        </p:nvPicPr>
        <p:blipFill>
          <a:blip r:embed="rId1"/>
          <a:stretch>
            <a:fillRect/>
          </a:stretch>
        </p:blipFill>
        <p:spPr>
          <a:xfrm>
            <a:off x="118110" y="1992630"/>
            <a:ext cx="8923655" cy="2257425"/>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0" name="Shape 220"/>
        <p:cNvGrpSpPr/>
        <p:nvPr/>
      </p:nvGrpSpPr>
      <p:grpSpPr>
        <a:xfrm>
          <a:off x="0" y="0"/>
          <a:ext cx="0" cy="0"/>
          <a:chOff x="0" y="0"/>
          <a:chExt cx="0" cy="0"/>
        </a:xfrm>
      </p:grpSpPr>
      <p:sp>
        <p:nvSpPr>
          <p:cNvPr id="221" name="Google Shape;221;p14"/>
          <p:cNvSpPr txBox="1"/>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Accomodation </a:t>
            </a:r>
            <a:endParaRPr lang="en-US" altLang="en-GB"/>
          </a:p>
        </p:txBody>
      </p:sp>
      <p:sp>
        <p:nvSpPr>
          <p:cNvPr id="222" name="Google Shape;222;p14"/>
          <p:cNvSpPr txBox="1"/>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altLang="en-GB"/>
              <a:t>Comfortable and worthy</a:t>
            </a:r>
            <a:endParaRPr lang="en-US" altLang="en-GB"/>
          </a:p>
        </p:txBody>
      </p:sp>
      <p:sp>
        <p:nvSpPr>
          <p:cNvPr id="223" name="Google Shape;223;p14"/>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24" name="Google Shape;224;p14"/>
          <p:cNvSpPr txBox="1"/>
          <p:nvPr/>
        </p:nvSpPr>
        <p:spPr>
          <a:xfrm>
            <a:off x="376530" y="5969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rPr>
              <a:t>3</a:t>
            </a:r>
            <a:endParaRPr lang="en-US"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7" name="Picture 6" descr="download (1)"/>
          <p:cNvPicPr>
            <a:picLocks noChangeAspect="1"/>
          </p:cNvPicPr>
          <p:nvPr/>
        </p:nvPicPr>
        <p:blipFill>
          <a:blip r:embed="rId1"/>
          <a:stretch>
            <a:fillRect/>
          </a:stretch>
        </p:blipFill>
        <p:spPr>
          <a:xfrm>
            <a:off x="7564755" y="-42545"/>
            <a:ext cx="1563370" cy="1303020"/>
          </a:xfrm>
          <a:prstGeom prst="rect">
            <a:avLst/>
          </a:prstGeom>
        </p:spPr>
      </p:pic>
      <p:pic>
        <p:nvPicPr>
          <p:cNvPr id="3" name="Picture 2" descr="eyzzhkrjwluvrdob"/>
          <p:cNvPicPr>
            <a:picLocks noChangeAspect="1"/>
          </p:cNvPicPr>
          <p:nvPr/>
        </p:nvPicPr>
        <p:blipFill>
          <a:blip r:embed="rId2"/>
          <a:stretch>
            <a:fillRect/>
          </a:stretch>
        </p:blipFill>
        <p:spPr>
          <a:xfrm>
            <a:off x="-5715" y="-24130"/>
            <a:ext cx="1153795" cy="1153795"/>
          </a:xfrm>
          <a:prstGeom prst="rect">
            <a:avLst/>
          </a:prstGeom>
        </p:spPr>
      </p:pic>
    </p:spTree>
  </p:cSld>
  <p:clrMapOvr>
    <a:overrideClrMapping bg1="lt1" tx1="dk1" bg2="dk2" tx2="lt2" accent1="accent1" accent2="accent2" accent3="accent3" accent4="accent4" accent5="accent5" accent6="accent6" hlink="hlink" folHlink="folHlink"/>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47" name="Shape 247"/>
        <p:cNvGrpSpPr/>
        <p:nvPr/>
      </p:nvGrpSpPr>
      <p:grpSpPr>
        <a:xfrm>
          <a:off x="0" y="0"/>
          <a:ext cx="0" cy="0"/>
          <a:chOff x="0" y="0"/>
          <a:chExt cx="0" cy="0"/>
        </a:xfrm>
      </p:grpSpPr>
      <p:sp>
        <p:nvSpPr>
          <p:cNvPr id="262" name="Google Shape;262;p17"/>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Text Box 1"/>
          <p:cNvSpPr txBox="1"/>
          <p:nvPr/>
        </p:nvSpPr>
        <p:spPr>
          <a:xfrm>
            <a:off x="189865" y="164465"/>
            <a:ext cx="1382395" cy="396240"/>
          </a:xfrm>
          <a:prstGeom prst="rect">
            <a:avLst/>
          </a:prstGeom>
          <a:noFill/>
        </p:spPr>
        <p:txBody>
          <a:bodyPr wrap="square" rtlCol="0">
            <a:spAutoFit/>
          </a:bodyPr>
          <a:p>
            <a:r>
              <a:rPr lang="en-US" sz="2000" b="1">
                <a:solidFill>
                  <a:schemeClr val="bg1"/>
                </a:solidFill>
              </a:rPr>
              <a:t>Hotel</a:t>
            </a:r>
            <a:endParaRPr lang="en-US" sz="2000" b="1">
              <a:solidFill>
                <a:schemeClr val="bg1"/>
              </a:solidFill>
            </a:endParaRPr>
          </a:p>
        </p:txBody>
      </p:sp>
      <p:pic>
        <p:nvPicPr>
          <p:cNvPr id="3" name="Picture 2" descr="images (7)"/>
          <p:cNvPicPr>
            <a:picLocks noChangeAspect="1"/>
          </p:cNvPicPr>
          <p:nvPr/>
        </p:nvPicPr>
        <p:blipFill>
          <a:blip r:embed="rId1"/>
          <a:stretch>
            <a:fillRect/>
          </a:stretch>
        </p:blipFill>
        <p:spPr>
          <a:xfrm>
            <a:off x="279400" y="770890"/>
            <a:ext cx="2176780" cy="2176780"/>
          </a:xfrm>
          <a:prstGeom prst="rect">
            <a:avLst/>
          </a:prstGeom>
        </p:spPr>
      </p:pic>
      <p:sp>
        <p:nvSpPr>
          <p:cNvPr id="587" name="Google Shape;587;p37"/>
          <p:cNvSpPr/>
          <p:nvPr/>
        </p:nvSpPr>
        <p:spPr>
          <a:xfrm>
            <a:off x="2207895" y="243840"/>
            <a:ext cx="223520" cy="2286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 name="Google Shape;587;p37"/>
          <p:cNvSpPr/>
          <p:nvPr/>
        </p:nvSpPr>
        <p:spPr>
          <a:xfrm>
            <a:off x="2454275" y="249555"/>
            <a:ext cx="223520" cy="2286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 name="Google Shape;587;p37"/>
          <p:cNvSpPr/>
          <p:nvPr/>
        </p:nvSpPr>
        <p:spPr>
          <a:xfrm>
            <a:off x="2677795" y="243840"/>
            <a:ext cx="223520" cy="2286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587;p37"/>
          <p:cNvSpPr/>
          <p:nvPr/>
        </p:nvSpPr>
        <p:spPr>
          <a:xfrm>
            <a:off x="2901315" y="249555"/>
            <a:ext cx="223520" cy="2286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p>
            <a:pPr marL="0" lvl="0" indent="0" algn="l" rtl="0">
              <a:spcBef>
                <a:spcPts val="0"/>
              </a:spcBef>
              <a:spcAft>
                <a:spcPts val="0"/>
              </a:spcAft>
              <a:buNone/>
            </a:pPr>
          </a:p>
        </p:txBody>
      </p:sp>
      <p:pic>
        <p:nvPicPr>
          <p:cNvPr id="7" name="Picture 6"/>
          <p:cNvPicPr>
            <a:picLocks noChangeAspect="1"/>
          </p:cNvPicPr>
          <p:nvPr/>
        </p:nvPicPr>
        <p:blipFill>
          <a:blip r:embed="rId2"/>
          <a:stretch>
            <a:fillRect/>
          </a:stretch>
        </p:blipFill>
        <p:spPr>
          <a:xfrm>
            <a:off x="2718435" y="845185"/>
            <a:ext cx="2080260" cy="2080260"/>
          </a:xfrm>
          <a:prstGeom prst="rect">
            <a:avLst/>
          </a:prstGeom>
        </p:spPr>
      </p:pic>
      <p:pic>
        <p:nvPicPr>
          <p:cNvPr id="8" name="Picture 7"/>
          <p:cNvPicPr>
            <a:picLocks noChangeAspect="1"/>
          </p:cNvPicPr>
          <p:nvPr/>
        </p:nvPicPr>
        <p:blipFill>
          <a:blip r:embed="rId3"/>
          <a:stretch>
            <a:fillRect/>
          </a:stretch>
        </p:blipFill>
        <p:spPr>
          <a:xfrm>
            <a:off x="4865370" y="602615"/>
            <a:ext cx="2495550" cy="2419350"/>
          </a:xfrm>
          <a:prstGeom prst="rect">
            <a:avLst/>
          </a:prstGeom>
        </p:spPr>
      </p:pic>
      <p:pic>
        <p:nvPicPr>
          <p:cNvPr id="10" name="Picture 9"/>
          <p:cNvPicPr>
            <a:picLocks noChangeAspect="1"/>
          </p:cNvPicPr>
          <p:nvPr/>
        </p:nvPicPr>
        <p:blipFill>
          <a:blip r:embed="rId4"/>
          <a:stretch>
            <a:fillRect/>
          </a:stretch>
        </p:blipFill>
        <p:spPr>
          <a:xfrm>
            <a:off x="7065645" y="1181100"/>
            <a:ext cx="2044700" cy="1363345"/>
          </a:xfrm>
          <a:prstGeom prst="rect">
            <a:avLst/>
          </a:prstGeom>
        </p:spPr>
      </p:pic>
      <p:pic>
        <p:nvPicPr>
          <p:cNvPr id="11" name="Picture 10"/>
          <p:cNvPicPr>
            <a:picLocks noChangeAspect="1"/>
          </p:cNvPicPr>
          <p:nvPr/>
        </p:nvPicPr>
        <p:blipFill>
          <a:blip r:embed="rId5"/>
          <a:stretch>
            <a:fillRect/>
          </a:stretch>
        </p:blipFill>
        <p:spPr>
          <a:xfrm>
            <a:off x="135890" y="3021965"/>
            <a:ext cx="3324225" cy="1994535"/>
          </a:xfrm>
          <a:prstGeom prst="rect">
            <a:avLst/>
          </a:prstGeom>
        </p:spPr>
      </p:pic>
      <p:pic>
        <p:nvPicPr>
          <p:cNvPr id="12" name="Picture 11"/>
          <p:cNvPicPr>
            <a:picLocks noChangeAspect="1"/>
          </p:cNvPicPr>
          <p:nvPr/>
        </p:nvPicPr>
        <p:blipFill>
          <a:blip r:embed="rId6"/>
          <a:stretch>
            <a:fillRect/>
          </a:stretch>
        </p:blipFill>
        <p:spPr>
          <a:xfrm>
            <a:off x="3610610" y="3019425"/>
            <a:ext cx="1969770" cy="1969770"/>
          </a:xfrm>
          <a:prstGeom prst="rect">
            <a:avLst/>
          </a:prstGeom>
        </p:spPr>
      </p:pic>
      <p:pic>
        <p:nvPicPr>
          <p:cNvPr id="13" name="Picture 12"/>
          <p:cNvPicPr>
            <a:picLocks noChangeAspect="1"/>
          </p:cNvPicPr>
          <p:nvPr/>
        </p:nvPicPr>
        <p:blipFill>
          <a:blip r:embed="rId7"/>
          <a:stretch>
            <a:fillRect/>
          </a:stretch>
        </p:blipFill>
        <p:spPr>
          <a:xfrm>
            <a:off x="5940425" y="3080385"/>
            <a:ext cx="1714500" cy="1714500"/>
          </a:xfrm>
          <a:prstGeom prst="rect">
            <a:avLst/>
          </a:prstGeom>
        </p:spPr>
      </p:pic>
      <p:sp>
        <p:nvSpPr>
          <p:cNvPr id="14" name="Text Box 13"/>
          <p:cNvSpPr txBox="1"/>
          <p:nvPr/>
        </p:nvSpPr>
        <p:spPr>
          <a:xfrm>
            <a:off x="3292475" y="-3810"/>
            <a:ext cx="6064250" cy="822960"/>
          </a:xfrm>
          <a:prstGeom prst="rect">
            <a:avLst/>
          </a:prstGeom>
          <a:noFill/>
        </p:spPr>
        <p:txBody>
          <a:bodyPr wrap="square" rtlCol="0">
            <a:spAutoFit/>
          </a:bodyPr>
          <a:p>
            <a:r>
              <a:rPr lang="en-US" sz="2400"/>
              <a:t>After a long day riding, we stay at 4 star hotel to fully rest but with economic price.  </a:t>
            </a:r>
            <a:endParaRPr lang="en-US" sz="2400"/>
          </a:p>
        </p:txBody>
      </p:sp>
      <p:sp>
        <p:nvSpPr>
          <p:cNvPr id="15" name="Text Box 14"/>
          <p:cNvSpPr txBox="1"/>
          <p:nvPr/>
        </p:nvSpPr>
        <p:spPr>
          <a:xfrm>
            <a:off x="6518275" y="2623185"/>
            <a:ext cx="3400425" cy="460375"/>
          </a:xfrm>
          <a:prstGeom prst="rect">
            <a:avLst/>
          </a:prstGeom>
          <a:noFill/>
        </p:spPr>
        <p:txBody>
          <a:bodyPr wrap="square" rtlCol="0">
            <a:spAutoFit/>
          </a:bodyPr>
          <a:p>
            <a:r>
              <a:rPr lang="en-US" sz="2400" b="1"/>
              <a:t>quadruple room</a:t>
            </a:r>
            <a:endParaRPr lang="en-US" sz="2400" b="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14"/>
          <p:cNvSpPr txBox="1"/>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Bicycle</a:t>
            </a:r>
            <a:endParaRPr lang="en-US" altLang="en-GB"/>
          </a:p>
        </p:txBody>
      </p:sp>
      <p:sp>
        <p:nvSpPr>
          <p:cNvPr id="222" name="Google Shape;222;p14"/>
          <p:cNvSpPr txBox="1"/>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altLang="en-GB">
                <a:sym typeface="+mn-ea"/>
              </a:rPr>
              <a:t> well-equipped </a:t>
            </a:r>
            <a:r>
              <a:rPr lang="en-US" altLang="en-GB"/>
              <a:t>Giant bicyle</a:t>
            </a:r>
            <a:endParaRPr lang="en-US" altLang="en-GB"/>
          </a:p>
        </p:txBody>
      </p:sp>
      <p:sp>
        <p:nvSpPr>
          <p:cNvPr id="223" name="Google Shape;223;p14"/>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24" name="Google Shape;224;p14"/>
          <p:cNvSpPr txBox="1"/>
          <p:nvPr/>
        </p:nvSpPr>
        <p:spPr>
          <a:xfrm>
            <a:off x="376530" y="5969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rPr>
              <a:t>4</a:t>
            </a:r>
            <a:endParaRPr lang="en-US"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3" name="Picture 2" descr="eyzzhkrjwluvrdob"/>
          <p:cNvPicPr>
            <a:picLocks noChangeAspect="1"/>
          </p:cNvPicPr>
          <p:nvPr/>
        </p:nvPicPr>
        <p:blipFill>
          <a:blip r:embed="rId1"/>
          <a:stretch>
            <a:fillRect/>
          </a:stretch>
        </p:blipFill>
        <p:spPr>
          <a:xfrm>
            <a:off x="-5715" y="-24130"/>
            <a:ext cx="1153795" cy="1153795"/>
          </a:xfrm>
          <a:prstGeom prst="rect">
            <a:avLst/>
          </a:prstGeom>
        </p:spPr>
      </p:pic>
      <p:pic>
        <p:nvPicPr>
          <p:cNvPr id="7" name="Picture 6" descr="download (1)"/>
          <p:cNvPicPr>
            <a:picLocks noChangeAspect="1"/>
          </p:cNvPicPr>
          <p:nvPr/>
        </p:nvPicPr>
        <p:blipFill>
          <a:blip r:embed="rId2"/>
          <a:stretch>
            <a:fillRect/>
          </a:stretch>
        </p:blipFill>
        <p:spPr>
          <a:xfrm>
            <a:off x="7564755" y="-42545"/>
            <a:ext cx="1563370" cy="1303020"/>
          </a:xfrm>
          <a:prstGeom prst="rect">
            <a:avLst/>
          </a:prstGeom>
        </p:spPr>
      </p:pic>
    </p:spTree>
  </p:cSld>
  <p:clrMapOvr>
    <a:overrideClrMapping bg1="lt1" tx1="dk1" bg2="dk2" tx2="lt2" accent1="accent1" accent2="accent2" accent3="accent3" accent4="accent4" accent5="accent5" accent6="accent6" hlink="hlink" folHlink="folHlink"/>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66" name="Shape 266"/>
        <p:cNvGrpSpPr/>
        <p:nvPr/>
      </p:nvGrpSpPr>
      <p:grpSpPr>
        <a:xfrm>
          <a:off x="0" y="0"/>
          <a:ext cx="0" cy="0"/>
          <a:chOff x="0" y="0"/>
          <a:chExt cx="0" cy="0"/>
        </a:xfrm>
      </p:grpSpPr>
      <p:sp>
        <p:nvSpPr>
          <p:cNvPr id="268" name="Google Shape;268;p18"/>
          <p:cNvSpPr txBox="1"/>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Bike rental</a:t>
            </a:r>
            <a:endParaRPr lang="en-US" altLang="en-GB"/>
          </a:p>
        </p:txBody>
      </p:sp>
      <p:sp>
        <p:nvSpPr>
          <p:cNvPr id="270" name="Google Shape;270;p18"/>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4" name="Picture 3" descr="Untitle09"/>
          <p:cNvPicPr>
            <a:picLocks noChangeAspect="1"/>
          </p:cNvPicPr>
          <p:nvPr/>
        </p:nvPicPr>
        <p:blipFill>
          <a:blip r:embed="rId1"/>
          <a:stretch>
            <a:fillRect/>
          </a:stretch>
        </p:blipFill>
        <p:spPr>
          <a:xfrm>
            <a:off x="42545" y="1383030"/>
            <a:ext cx="6825615" cy="3656965"/>
          </a:xfrm>
          <a:prstGeom prst="rect">
            <a:avLst/>
          </a:prstGeom>
        </p:spPr>
      </p:pic>
      <p:sp>
        <p:nvSpPr>
          <p:cNvPr id="1" name="Google Shape;268;p18"/>
          <p:cNvSpPr txBox="1"/>
          <p:nvPr/>
        </p:nvSpPr>
        <p:spPr>
          <a:xfrm>
            <a:off x="5626100" y="650875"/>
            <a:ext cx="4115435" cy="327850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1pPr>
            <a:lvl2pPr marR="0" lvl="1"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2pPr>
            <a:lvl3pPr marR="0" lvl="2"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3pPr>
            <a:lvl4pPr marR="0" lvl="3"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4pPr>
            <a:lvl5pPr marR="0" lvl="4"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5pPr>
            <a:lvl6pPr marR="0" lvl="5"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6pPr>
            <a:lvl7pPr marR="0" lvl="6"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7pPr>
            <a:lvl8pPr marR="0" lvl="7"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8pPr>
            <a:lvl9pPr marR="0" lvl="8" algn="l" rtl="0">
              <a:lnSpc>
                <a:spcPct val="100000"/>
              </a:lnSpc>
              <a:spcBef>
                <a:spcPts val="0"/>
              </a:spcBef>
              <a:spcAft>
                <a:spcPts val="0"/>
              </a:spcAft>
              <a:buClr>
                <a:srgbClr val="FFFFFF"/>
              </a:buClr>
              <a:buSzPts val="2000"/>
              <a:buFont typeface="Roboto Condensed" panose="02000000000000000000"/>
              <a:buNone/>
              <a:defRPr sz="2000" b="1" i="0" u="none" strike="noStrike" cap="none">
                <a:solidFill>
                  <a:srgbClr val="FFFFFF"/>
                </a:solidFill>
                <a:latin typeface="Roboto Condensed" panose="02000000000000000000"/>
                <a:ea typeface="Roboto Condensed" panose="02000000000000000000"/>
                <a:cs typeface="Roboto Condensed" panose="02000000000000000000"/>
                <a:sym typeface="Roboto Condensed" panose="02000000000000000000"/>
              </a:defRPr>
            </a:lvl9pPr>
          </a:lstStyle>
          <a:p>
            <a:pPr marL="0" lvl="0" indent="0" algn="l" rtl="0">
              <a:spcBef>
                <a:spcPts val="0"/>
              </a:spcBef>
              <a:spcAft>
                <a:spcPts val="0"/>
              </a:spcAft>
              <a:buNone/>
            </a:pPr>
            <a:r>
              <a:rPr lang="en-US" altLang="en-GB">
                <a:solidFill>
                  <a:schemeClr val="tx1"/>
                </a:solidFill>
              </a:rPr>
              <a:t>You don't have to prepare</a:t>
            </a:r>
            <a:endParaRPr lang="en-US" altLang="en-GB">
              <a:solidFill>
                <a:schemeClr val="tx1"/>
              </a:solidFill>
            </a:endParaRPr>
          </a:p>
          <a:p>
            <a:pPr marL="0" lvl="0" indent="0" algn="l" rtl="0">
              <a:spcBef>
                <a:spcPts val="0"/>
              </a:spcBef>
              <a:spcAft>
                <a:spcPts val="0"/>
              </a:spcAft>
              <a:buNone/>
            </a:pPr>
            <a:r>
              <a:rPr lang="en-US" altLang="en-GB">
                <a:solidFill>
                  <a:schemeClr val="tx1"/>
                </a:solidFill>
              </a:rPr>
              <a:t> your own bicycle</a:t>
            </a:r>
            <a:endParaRPr lang="en-US" altLang="en-GB">
              <a:solidFill>
                <a:schemeClr val="tx1"/>
              </a:solidFill>
            </a:endParaRPr>
          </a:p>
          <a:p>
            <a:pPr marL="0" lvl="0" indent="0" algn="l" rtl="0">
              <a:spcBef>
                <a:spcPts val="0"/>
              </a:spcBef>
              <a:spcAft>
                <a:spcPts val="0"/>
              </a:spcAft>
              <a:buNone/>
            </a:pPr>
            <a:r>
              <a:rPr lang="en-US" altLang="en-GB">
                <a:solidFill>
                  <a:schemeClr val="tx1"/>
                </a:solidFill>
              </a:rPr>
              <a:t>, we provide well-equipped bicyle</a:t>
            </a:r>
            <a:endParaRPr lang="en-US" altLang="en-GB">
              <a:solidFill>
                <a:schemeClr val="tx1"/>
              </a:solidFill>
            </a:endParaRPr>
          </a:p>
          <a:p>
            <a:pPr marL="0" lvl="0" indent="0" algn="l" rtl="0">
              <a:spcBef>
                <a:spcPts val="0"/>
              </a:spcBef>
              <a:spcAft>
                <a:spcPts val="0"/>
              </a:spcAft>
              <a:buNone/>
            </a:pPr>
            <a:r>
              <a:rPr lang="en-US" altLang="en-GB">
                <a:solidFill>
                  <a:schemeClr val="tx1"/>
                </a:solidFill>
              </a:rPr>
              <a:t> without extra fee.</a:t>
            </a:r>
            <a:endParaRPr lang="en-US" altLang="en-GB">
              <a:solidFill>
                <a:schemeClr val="tx1"/>
              </a:solidFil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en-US"/>
              <a:t>What can we get after complete challenge?</a:t>
            </a:r>
            <a:endParaRPr lang="en-US"/>
          </a:p>
        </p:txBody>
      </p:sp>
      <p:sp>
        <p:nvSpPr>
          <p:cNvPr id="3" name="Text Placeholder 2"/>
          <p:cNvSpPr/>
          <p:nvPr>
            <p:ph type="body" idx="1"/>
          </p:nvPr>
        </p:nvSpPr>
        <p:spPr>
          <a:xfrm>
            <a:off x="168275" y="1537970"/>
            <a:ext cx="3378200" cy="3413760"/>
          </a:xfrm>
        </p:spPr>
        <p:txBody>
          <a:bodyPr/>
          <a:p>
            <a:r>
              <a:rPr lang="en-US"/>
              <a:t>You will wear unique and comfortable GMBA jersey.  </a:t>
            </a:r>
            <a:endParaRPr lang="en-US"/>
          </a:p>
          <a:p>
            <a:r>
              <a:rPr lang="en-US"/>
              <a:t>During the trip, your friends can go to Giant travel Agency website to track you and cheer up for you!</a:t>
            </a:r>
            <a:endParaRPr lang="en-US"/>
          </a:p>
          <a:p>
            <a:r>
              <a:rPr lang="en-US"/>
              <a:t>You will get a </a:t>
            </a:r>
            <a:r>
              <a:rPr lang="en-US">
                <a:solidFill>
                  <a:srgbClr val="FF0000"/>
                </a:solidFill>
              </a:rPr>
              <a:t>completion certificate </a:t>
            </a:r>
            <a:r>
              <a:rPr lang="en-US"/>
              <a:t>to prove you have completed the challenge </a:t>
            </a:r>
            <a:endParaRPr lang="en-US"/>
          </a:p>
        </p:txBody>
      </p:sp>
      <p:sp>
        <p:nvSpPr>
          <p:cNvPr id="4" name="Text Placeholder 3"/>
          <p:cNvSpPr/>
          <p:nvPr>
            <p:ph type="body" idx="2"/>
          </p:nvPr>
        </p:nvSpPr>
        <p:spPr>
          <a:xfrm>
            <a:off x="3391553" y="1537988"/>
            <a:ext cx="3378300" cy="2724300"/>
          </a:xfrm>
        </p:spPr>
        <p:txBody>
          <a:bodyPr/>
          <a:p>
            <a:r>
              <a:rPr lang="en-US"/>
              <a:t>Giant travel agency will help us taking </a:t>
            </a:r>
            <a:r>
              <a:rPr lang="en-US">
                <a:solidFill>
                  <a:srgbClr val="FF0000"/>
                </a:solidFill>
              </a:rPr>
              <a:t>photos</a:t>
            </a:r>
            <a:r>
              <a:rPr lang="en-US"/>
              <a:t> during the trip and make the </a:t>
            </a:r>
            <a:r>
              <a:rPr lang="en-US">
                <a:solidFill>
                  <a:srgbClr val="FF0000"/>
                </a:solidFill>
              </a:rPr>
              <a:t>video</a:t>
            </a:r>
            <a:r>
              <a:rPr lang="en-US"/>
              <a:t>.</a:t>
            </a:r>
            <a:r>
              <a:rPr lang="en-US">
                <a:solidFill>
                  <a:srgbClr val="FF0000"/>
                </a:solidFill>
              </a:rPr>
              <a:t> Memory</a:t>
            </a:r>
            <a:r>
              <a:rPr lang="en-US"/>
              <a:t> is the best gift!</a:t>
            </a:r>
            <a:endParaRPr lang="en-US"/>
          </a:p>
          <a:p>
            <a:r>
              <a:rPr lang="en-US"/>
              <a:t>A memory and experience for the whole life, you only live once, </a:t>
            </a:r>
            <a:r>
              <a:rPr lang="en-US">
                <a:solidFill>
                  <a:srgbClr val="FF0000"/>
                </a:solidFill>
              </a:rPr>
              <a:t>go adventure</a:t>
            </a:r>
            <a:r>
              <a:rPr lang="en-US"/>
              <a:t>!</a:t>
            </a: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6" name="Picture 5"/>
          <p:cNvPicPr>
            <a:picLocks noChangeAspect="1"/>
          </p:cNvPicPr>
          <p:nvPr/>
        </p:nvPicPr>
        <p:blipFill>
          <a:blip r:embed="rId1"/>
          <a:stretch>
            <a:fillRect/>
          </a:stretch>
        </p:blipFill>
        <p:spPr>
          <a:xfrm>
            <a:off x="6463665" y="1596390"/>
            <a:ext cx="2626360" cy="131381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en-US"/>
              <a:t>Price</a:t>
            </a:r>
            <a:endParaRPr lang="en-US"/>
          </a:p>
        </p:txBody>
      </p:sp>
      <p:sp>
        <p:nvSpPr>
          <p:cNvPr id="3" name="Text Placeholder 2"/>
          <p:cNvSpPr/>
          <p:nvPr>
            <p:ph type="body" idx="1"/>
          </p:nvPr>
        </p:nvSpPr>
        <p:spPr/>
        <p:txBody>
          <a:bodyPr/>
          <a:p>
            <a:r>
              <a:rPr lang="en-US"/>
              <a:t>9days</a:t>
            </a:r>
            <a:endParaRPr lang="en-US"/>
          </a:p>
          <a:p>
            <a:r>
              <a:rPr lang="en-US"/>
              <a:t>32000NTD per person</a:t>
            </a:r>
            <a:endParaRPr lang="en-US"/>
          </a:p>
          <a:p>
            <a:r>
              <a:rPr lang="en-US"/>
              <a:t>including:</a:t>
            </a:r>
            <a:endParaRPr lang="en-US"/>
          </a:p>
          <a:p>
            <a:pPr marL="101600" indent="0">
              <a:buNone/>
            </a:pPr>
            <a:r>
              <a:rPr lang="en-US"/>
              <a:t>hotel , food, bicycle, support van,  leading cycling escort, technician, insurance,1 jersey,supplyment,etc..</a:t>
            </a:r>
            <a:endParaRPr lang="en-US"/>
          </a:p>
          <a:p>
            <a:pPr marL="101600" indent="0">
              <a:buNone/>
            </a:pPr>
            <a:endParaRPr lang="en-US"/>
          </a:p>
        </p:txBody>
      </p:sp>
      <p:sp>
        <p:nvSpPr>
          <p:cNvPr id="4" name="Text Placeholder 3"/>
          <p:cNvSpPr/>
          <p:nvPr>
            <p:ph type="body" idx="2"/>
          </p:nvPr>
        </p:nvSpPr>
        <p:spPr/>
        <p:txBody>
          <a:bodyPr/>
          <a:p>
            <a:r>
              <a:rPr lang="en-US"/>
              <a:t>All you need is your own cloth!</a:t>
            </a:r>
            <a:endParaRPr lang="en-US"/>
          </a:p>
          <a:p>
            <a:r>
              <a:rPr lang="en-US"/>
              <a:t>The price is not cheap but</a:t>
            </a:r>
            <a:endParaRPr lang="en-US"/>
          </a:p>
          <a:p>
            <a:pPr marL="101600" indent="0">
              <a:buNone/>
            </a:pPr>
            <a:r>
              <a:rPr lang="en-US"/>
              <a:t>      reasonable and worthy!</a:t>
            </a:r>
            <a:endParaRPr lang="en-US"/>
          </a:p>
          <a:p>
            <a:r>
              <a:rPr lang="en-US"/>
              <a:t>An unforgettable and meaningful experience is priceless!</a:t>
            </a:r>
            <a:endParaRPr lang="en-US"/>
          </a:p>
          <a:p>
            <a:r>
              <a:rPr lang="en-US"/>
              <a:t>Safety is priority !</a:t>
            </a:r>
            <a:endParaRPr lang="en-US"/>
          </a:p>
          <a:p>
            <a:pPr marL="101600" indent="0">
              <a:buNone/>
            </a:pPr>
            <a:endParaRPr lang="en-US"/>
          </a:p>
          <a:p>
            <a:pPr marL="101600" indent="0">
              <a:buNone/>
            </a:pP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en-US"/>
              <a:t>Q&amp;A</a:t>
            </a:r>
            <a:endParaRPr lang="en-US"/>
          </a:p>
        </p:txBody>
      </p:sp>
      <p:sp>
        <p:nvSpPr>
          <p:cNvPr id="3" name="Text Placeholder 2"/>
          <p:cNvSpPr/>
          <p:nvPr>
            <p:ph type="body" idx="1"/>
          </p:nvPr>
        </p:nvSpPr>
        <p:spPr/>
        <p:txBody>
          <a:bodyPr/>
          <a:p>
            <a:pPr marL="101600" indent="0">
              <a:buNone/>
            </a:pPr>
            <a:r>
              <a:rPr lang="en-US">
                <a:solidFill>
                  <a:srgbClr val="FF0000"/>
                </a:solidFill>
              </a:rPr>
              <a:t>Q: I don't do exercise frequently, I am not sure whether I can make it?</a:t>
            </a:r>
            <a:endParaRPr lang="en-US">
              <a:solidFill>
                <a:srgbClr val="FF0000"/>
              </a:solidFill>
            </a:endParaRPr>
          </a:p>
          <a:p>
            <a:pPr marL="101600" indent="0">
              <a:buNone/>
            </a:pPr>
            <a:endParaRPr lang="en-US">
              <a:solidFill>
                <a:srgbClr val="FF0000"/>
              </a:solidFill>
            </a:endParaRPr>
          </a:p>
          <a:p>
            <a:pPr marL="101600" indent="0">
              <a:buNone/>
            </a:pPr>
            <a:r>
              <a:rPr lang="en-US">
                <a:solidFill>
                  <a:schemeClr val="tx1"/>
                </a:solidFill>
              </a:rPr>
              <a:t>We will organize some practices 8weeks before, everyone can join freely. </a:t>
            </a:r>
            <a:endParaRPr lang="en-US">
              <a:solidFill>
                <a:schemeClr val="tx1"/>
              </a:solidFill>
            </a:endParaRPr>
          </a:p>
          <a:p>
            <a:pPr marL="101600" indent="0">
              <a:buNone/>
            </a:pPr>
            <a:endParaRPr lang="en-US">
              <a:solidFill>
                <a:schemeClr val="tx1"/>
              </a:solidFill>
            </a:endParaRPr>
          </a:p>
          <a:p>
            <a:pPr marL="101600" indent="0">
              <a:buNone/>
            </a:pPr>
            <a:endParaRPr lang="en-US"/>
          </a:p>
        </p:txBody>
      </p:sp>
      <p:sp>
        <p:nvSpPr>
          <p:cNvPr id="4" name="Text Placeholder 3"/>
          <p:cNvSpPr/>
          <p:nvPr>
            <p:ph type="body" idx="2"/>
          </p:nvPr>
        </p:nvSpPr>
        <p:spPr/>
        <p:txBody>
          <a:bodyPr/>
          <a:p>
            <a:pPr marL="101600" indent="0">
              <a:buNone/>
            </a:pPr>
            <a:r>
              <a:rPr lang="en-US">
                <a:solidFill>
                  <a:srgbClr val="FF0000"/>
                </a:solidFill>
                <a:sym typeface="+mn-ea"/>
              </a:rPr>
              <a:t>Q: If I feel too tired to contiune riding, what help will I get?</a:t>
            </a:r>
            <a:endParaRPr lang="en-US">
              <a:solidFill>
                <a:srgbClr val="FF0000"/>
              </a:solidFill>
              <a:sym typeface="+mn-ea"/>
            </a:endParaRPr>
          </a:p>
          <a:p>
            <a:endParaRPr lang="en-US">
              <a:solidFill>
                <a:srgbClr val="FF0000"/>
              </a:solidFill>
              <a:sym typeface="+mn-ea"/>
            </a:endParaRPr>
          </a:p>
          <a:p>
            <a:pPr marL="101600" indent="0">
              <a:buNone/>
            </a:pPr>
            <a:r>
              <a:rPr lang="en-US"/>
              <a:t>we have 2 support van, if you are physically tired , you can get onboard to rest. </a:t>
            </a: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en-US"/>
              <a:t>Q&amp;A</a:t>
            </a:r>
            <a:endParaRPr lang="en-US"/>
          </a:p>
        </p:txBody>
      </p:sp>
      <p:sp>
        <p:nvSpPr>
          <p:cNvPr id="3" name="Text Placeholder 2"/>
          <p:cNvSpPr/>
          <p:nvPr>
            <p:ph type="body" idx="1"/>
          </p:nvPr>
        </p:nvSpPr>
        <p:spPr>
          <a:xfrm>
            <a:off x="814275" y="1394478"/>
            <a:ext cx="3378300" cy="2724300"/>
          </a:xfrm>
        </p:spPr>
        <p:txBody>
          <a:bodyPr/>
          <a:p>
            <a:pPr marL="101600" indent="0">
              <a:buNone/>
            </a:pPr>
            <a:r>
              <a:rPr lang="en-US">
                <a:solidFill>
                  <a:srgbClr val="FF0000"/>
                </a:solidFill>
              </a:rPr>
              <a:t>Q: The package price is expensive for me..</a:t>
            </a:r>
            <a:endParaRPr lang="en-US">
              <a:solidFill>
                <a:srgbClr val="FF0000"/>
              </a:solidFill>
            </a:endParaRPr>
          </a:p>
          <a:p>
            <a:pPr marL="101600" indent="0">
              <a:buNone/>
            </a:pPr>
            <a:endParaRPr lang="en-US">
              <a:solidFill>
                <a:srgbClr val="FF0000"/>
              </a:solidFill>
            </a:endParaRPr>
          </a:p>
          <a:p>
            <a:pPr marL="101600" indent="0">
              <a:buNone/>
            </a:pPr>
            <a:r>
              <a:rPr lang="en-US"/>
              <a:t>We are very happy to tell that the price we get from Giant travel agency is special offer only for GMBA. More people join, more discount we can get. We will also try to get installment if it is needed.</a:t>
            </a:r>
            <a:endParaRPr lang="en-US"/>
          </a:p>
        </p:txBody>
      </p:sp>
      <p:sp>
        <p:nvSpPr>
          <p:cNvPr id="4" name="Text Placeholder 3"/>
          <p:cNvSpPr/>
          <p:nvPr>
            <p:ph type="body" idx="2"/>
          </p:nvPr>
        </p:nvSpPr>
        <p:spPr>
          <a:xfrm>
            <a:off x="4396123" y="1394478"/>
            <a:ext cx="3378300" cy="2724300"/>
          </a:xfrm>
        </p:spPr>
        <p:txBody>
          <a:bodyPr/>
          <a:p>
            <a:pPr marL="101600" indent="0">
              <a:buNone/>
            </a:pPr>
            <a:r>
              <a:rPr lang="en-US">
                <a:solidFill>
                  <a:srgbClr val="FF0000"/>
                </a:solidFill>
                <a:sym typeface="+mn-ea"/>
              </a:rPr>
              <a:t>Q: I am not sure whether I am available that days..</a:t>
            </a:r>
            <a:endParaRPr lang="en-US">
              <a:solidFill>
                <a:srgbClr val="FF0000"/>
              </a:solidFill>
              <a:sym typeface="+mn-ea"/>
            </a:endParaRPr>
          </a:p>
          <a:p>
            <a:endParaRPr lang="en-US">
              <a:solidFill>
                <a:srgbClr val="FF0000"/>
              </a:solidFill>
              <a:sym typeface="+mn-ea"/>
            </a:endParaRPr>
          </a:p>
          <a:p>
            <a:pPr marL="101600" indent="0">
              <a:buNone/>
            </a:pPr>
            <a:r>
              <a:rPr lang="en-US"/>
              <a:t>We are still recruiting people and we won't charge any deposit so far. Even after payment, you can still get refund based on contract. EX.Cancel 45days before departure,only charge 5% payment. </a:t>
            </a: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en-US"/>
              <a:t>Q&amp;A</a:t>
            </a:r>
            <a:endParaRPr lang="en-US"/>
          </a:p>
        </p:txBody>
      </p:sp>
      <p:sp>
        <p:nvSpPr>
          <p:cNvPr id="3" name="Text Placeholder 2"/>
          <p:cNvSpPr/>
          <p:nvPr>
            <p:ph type="body" idx="1"/>
          </p:nvPr>
        </p:nvSpPr>
        <p:spPr>
          <a:xfrm>
            <a:off x="814070" y="1394460"/>
            <a:ext cx="3378200" cy="3629025"/>
          </a:xfrm>
        </p:spPr>
        <p:txBody>
          <a:bodyPr/>
          <a:p>
            <a:pPr marL="101600" indent="0">
              <a:buNone/>
            </a:pPr>
            <a:r>
              <a:rPr lang="en-US">
                <a:solidFill>
                  <a:srgbClr val="FF0000"/>
                </a:solidFill>
              </a:rPr>
              <a:t>Q: If the weather is rainy or encounters typhoon...</a:t>
            </a:r>
            <a:endParaRPr lang="en-US">
              <a:solidFill>
                <a:srgbClr val="FF0000"/>
              </a:solidFill>
            </a:endParaRPr>
          </a:p>
          <a:p>
            <a:pPr marL="101600" indent="0">
              <a:buNone/>
            </a:pPr>
            <a:r>
              <a:rPr lang="en-US"/>
              <a:t>We provide rainy coat for everybody, and our professional guide will make dicision depends on weather condition. If encounters typhoon, Giant will ensure our safety and bus transportation.</a:t>
            </a: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
        <p:nvSpPr>
          <p:cNvPr id="4" name="Text Placeholder 2"/>
          <p:cNvSpPr/>
          <p:nvPr/>
        </p:nvSpPr>
        <p:spPr>
          <a:xfrm>
            <a:off x="4744085" y="1306195"/>
            <a:ext cx="3378200" cy="362902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marR="0" lvl="1"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marR="0" lvl="2"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marR="0" lvl="3"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marR="0" lvl="4"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marR="0" lvl="5"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marR="0" lvl="6"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marR="0" lvl="7"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marR="0" lvl="8" indent="-355600" algn="l" rtl="0">
              <a:lnSpc>
                <a:spcPct val="100000"/>
              </a:lnSpc>
              <a:spcBef>
                <a:spcPts val="1000"/>
              </a:spcBef>
              <a:spcAft>
                <a:spcPts val="100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a:pPr marL="101600" indent="0">
              <a:buNone/>
            </a:pPr>
            <a:r>
              <a:rPr lang="en-US">
                <a:solidFill>
                  <a:srgbClr val="FF0000"/>
                </a:solidFill>
              </a:rPr>
              <a:t>Q:When is the dealine for sign up this trip?</a:t>
            </a:r>
            <a:endParaRPr lang="en-US">
              <a:solidFill>
                <a:srgbClr val="FF0000"/>
              </a:solidFill>
            </a:endParaRPr>
          </a:p>
          <a:p>
            <a:pPr marL="101600" indent="0">
              <a:buNone/>
            </a:pPr>
            <a:r>
              <a:rPr lang="en-US"/>
              <a:t>if you are interested in it, we would like to kindly invite you to our line group for further infos first to help us organize this event.The dealine for sign up and payment might be around middle of Dec. to Early Jan.</a:t>
            </a:r>
            <a:endParaRPr lang="en-US"/>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1173050"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Why cycling around Taiwan?</a:t>
            </a:r>
            <a:endParaRPr lang="en-US" altLang="en-GB"/>
          </a:p>
        </p:txBody>
      </p:sp>
      <p:sp>
        <p:nvSpPr>
          <p:cNvPr id="192" name="Google Shape;192;p12"/>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 name="Text Placeholder 2"/>
          <p:cNvSpPr/>
          <p:nvPr>
            <p:ph type="body" idx="2"/>
          </p:nvPr>
        </p:nvSpPr>
        <p:spPr>
          <a:xfrm>
            <a:off x="814070" y="1703070"/>
            <a:ext cx="3378200" cy="1120140"/>
          </a:xfrm>
        </p:spPr>
        <p:txBody>
          <a:bodyPr/>
          <a:p>
            <a:pPr marL="101600" indent="0">
              <a:buNone/>
            </a:pPr>
            <a:r>
              <a:rPr lang="en-US"/>
              <a:t>You may have been to many cities in Taiwan, but you have never explored this country yet!</a:t>
            </a:r>
            <a:endParaRPr lang="en-US"/>
          </a:p>
        </p:txBody>
      </p:sp>
      <p:sp>
        <p:nvSpPr>
          <p:cNvPr id="4" name="Text Placeholder 2"/>
          <p:cNvSpPr/>
          <p:nvPr/>
        </p:nvSpPr>
        <p:spPr>
          <a:xfrm>
            <a:off x="4826635" y="2599055"/>
            <a:ext cx="4050665" cy="112014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marR="0" lvl="1"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marR="0" lvl="2"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marR="0" lvl="3"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marR="0" lvl="4"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marR="0" lvl="5"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marR="0" lvl="6"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marR="0" lvl="7"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marR="0" lvl="8" indent="-355600" algn="l" rtl="0">
              <a:lnSpc>
                <a:spcPct val="100000"/>
              </a:lnSpc>
              <a:spcBef>
                <a:spcPts val="1000"/>
              </a:spcBef>
              <a:spcAft>
                <a:spcPts val="100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a:pPr marL="101600" indent="0">
              <a:buNone/>
            </a:pPr>
            <a:r>
              <a:rPr lang="en-US"/>
              <a:t>9 Days cycling, 900km, Challenge!</a:t>
            </a:r>
            <a:endParaRPr lang="en-US"/>
          </a:p>
          <a:p>
            <a:pPr marL="101600" indent="0">
              <a:buNone/>
            </a:pPr>
            <a:r>
              <a:rPr lang="en-US"/>
              <a:t>If you don't do it now, you will never do it in your whole life! </a:t>
            </a:r>
            <a:endParaRPr lang="en-US"/>
          </a:p>
        </p:txBody>
      </p:sp>
      <p:sp>
        <p:nvSpPr>
          <p:cNvPr id="5" name="Text Placeholder 2"/>
          <p:cNvSpPr/>
          <p:nvPr/>
        </p:nvSpPr>
        <p:spPr>
          <a:xfrm>
            <a:off x="201930" y="3367405"/>
            <a:ext cx="4738370" cy="118237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marR="0" lvl="1"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marR="0" lvl="2"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marR="0" lvl="3"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marR="0" lvl="4"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marR="0" lvl="5"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marR="0" lvl="6"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marR="0" lvl="7" indent="-355600" algn="l" rtl="0">
              <a:lnSpc>
                <a:spcPct val="100000"/>
              </a:lnSpc>
              <a:spcBef>
                <a:spcPts val="1000"/>
              </a:spcBef>
              <a:spcAft>
                <a:spcPts val="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marR="0" lvl="8" indent="-355600" algn="l" rtl="0">
              <a:lnSpc>
                <a:spcPct val="100000"/>
              </a:lnSpc>
              <a:spcBef>
                <a:spcPts val="1000"/>
              </a:spcBef>
              <a:spcAft>
                <a:spcPts val="1000"/>
              </a:spcAft>
              <a:buClr>
                <a:srgbClr val="C7D3E6"/>
              </a:buClr>
              <a:buSzPts val="2000"/>
              <a:buFont typeface="Roboto Condensed Light" panose="02000000000000000000"/>
              <a:buChar char="▻"/>
              <a:defRPr sz="20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a:pPr marL="101600" indent="0">
              <a:buNone/>
            </a:pPr>
            <a:r>
              <a:rPr lang="en-US"/>
              <a:t>Having an unforgettable and meaningful experience with your friends to make your GMBA journey special!</a:t>
            </a:r>
            <a:endParaRPr lang="en-US"/>
          </a:p>
        </p:txBody>
      </p:sp>
      <p:pic>
        <p:nvPicPr>
          <p:cNvPr id="7" name="Picture 6" descr="download (1)"/>
          <p:cNvPicPr>
            <a:picLocks noChangeAspect="1"/>
          </p:cNvPicPr>
          <p:nvPr/>
        </p:nvPicPr>
        <p:blipFill>
          <a:blip r:embed="rId1"/>
          <a:stretch>
            <a:fillRect/>
          </a:stretch>
        </p:blipFill>
        <p:spPr>
          <a:xfrm>
            <a:off x="7421245" y="100965"/>
            <a:ext cx="1563370" cy="1303020"/>
          </a:xfrm>
          <a:prstGeom prst="rect">
            <a:avLst/>
          </a:prstGeom>
        </p:spPr>
      </p:pic>
      <p:pic>
        <p:nvPicPr>
          <p:cNvPr id="8" name="Picture 7" descr="eyzzhkrjwluvrdob"/>
          <p:cNvPicPr>
            <a:picLocks noChangeAspect="1"/>
          </p:cNvPicPr>
          <p:nvPr/>
        </p:nvPicPr>
        <p:blipFill>
          <a:blip r:embed="rId2"/>
          <a:stretch>
            <a:fillRect/>
          </a:stretch>
        </p:blipFill>
        <p:spPr>
          <a:xfrm>
            <a:off x="-5715" y="-24130"/>
            <a:ext cx="1153795" cy="1153795"/>
          </a:xfrm>
          <a:prstGeom prst="rect">
            <a:avLst/>
          </a:prstGeo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Placeholder 5"/>
          <p:cNvSpPr/>
          <p:nvPr>
            <p:ph type="body" idx="1"/>
          </p:nvPr>
        </p:nvSpPr>
        <p:spPr/>
        <p:txBody>
          <a:bodyPr/>
          <a:p>
            <a:r>
              <a:rPr lang="en-US"/>
              <a:t>Contact person: Ester Li , laptop12366@gmail.com</a:t>
            </a:r>
            <a:endParaRPr lang="en-US"/>
          </a:p>
        </p:txBody>
      </p:sp>
      <p:sp>
        <p:nvSpPr>
          <p:cNvPr id="5" name="Slide Number Placeholder 4"/>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7" name="Picture 6" descr="social"/>
          <p:cNvPicPr>
            <a:picLocks noChangeAspect="1"/>
          </p:cNvPicPr>
          <p:nvPr/>
        </p:nvPicPr>
        <p:blipFill>
          <a:blip r:embed="rId1"/>
          <a:stretch>
            <a:fillRect/>
          </a:stretch>
        </p:blipFill>
        <p:spPr>
          <a:xfrm>
            <a:off x="1118235" y="550545"/>
            <a:ext cx="7459345" cy="3898265"/>
          </a:xfrm>
          <a:prstGeom prst="rect">
            <a:avLst/>
          </a:prstGeom>
        </p:spPr>
      </p:pic>
      <p:sp>
        <p:nvSpPr>
          <p:cNvPr id="8" name="Text Box 7"/>
          <p:cNvSpPr txBox="1"/>
          <p:nvPr/>
        </p:nvSpPr>
        <p:spPr>
          <a:xfrm>
            <a:off x="2896870" y="114300"/>
            <a:ext cx="4792345" cy="548640"/>
          </a:xfrm>
          <a:prstGeom prst="rect">
            <a:avLst/>
          </a:prstGeom>
          <a:noFill/>
        </p:spPr>
        <p:txBody>
          <a:bodyPr wrap="square" rtlCol="0">
            <a:spAutoFit/>
          </a:bodyPr>
          <a:p>
            <a:r>
              <a:rPr lang="en-US" sz="3000" b="1"/>
              <a:t>SIGN UP AND JOIN US!</a:t>
            </a:r>
            <a:endParaRPr lang="en-US" sz="3000" b="1"/>
          </a:p>
        </p:txBody>
      </p:sp>
      <p:sp>
        <p:nvSpPr>
          <p:cNvPr id="2" name="Text Placeholder 5"/>
          <p:cNvSpPr/>
          <p:nvPr/>
        </p:nvSpPr>
        <p:spPr>
          <a:xfrm>
            <a:off x="3168575" y="4404725"/>
            <a:ext cx="6004200" cy="315600"/>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C7D3E6"/>
              </a:buClr>
              <a:buSzPts val="1300"/>
              <a:buFont typeface="Roboto Condensed Light" panose="02000000000000000000"/>
              <a:buNone/>
              <a:defRPr sz="13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1pPr>
            <a:lvl2pPr marL="914400" marR="0" lvl="1"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2pPr>
            <a:lvl3pPr marL="1371600" marR="0" lvl="2"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3pPr>
            <a:lvl4pPr marL="1828800" marR="0" lvl="3"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4pPr>
            <a:lvl5pPr marL="2286000" marR="0" lvl="4"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5pPr>
            <a:lvl6pPr marL="2743200" marR="0" lvl="5"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6pPr>
            <a:lvl7pPr marL="3200400" marR="0" lvl="6"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7pPr>
            <a:lvl8pPr marL="3657600" marR="0" lvl="7" indent="-381000" algn="l" rtl="0">
              <a:lnSpc>
                <a:spcPct val="100000"/>
              </a:lnSpc>
              <a:spcBef>
                <a:spcPts val="1000"/>
              </a:spcBef>
              <a:spcAft>
                <a:spcPts val="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8pPr>
            <a:lvl9pPr marL="4114800" marR="0" lvl="8" indent="-381000" algn="l" rtl="0">
              <a:lnSpc>
                <a:spcPct val="100000"/>
              </a:lnSpc>
              <a:spcBef>
                <a:spcPts val="1000"/>
              </a:spcBef>
              <a:spcAft>
                <a:spcPts val="1000"/>
              </a:spcAft>
              <a:buClr>
                <a:srgbClr val="C7D3E6"/>
              </a:buClr>
              <a:buSzPts val="2400"/>
              <a:buFont typeface="Roboto Condensed Light" panose="02000000000000000000"/>
              <a:buChar char="▻"/>
              <a:defRPr sz="2400" b="0" i="0" u="none" strike="noStrike" cap="none">
                <a:solidFill>
                  <a:srgbClr val="263248"/>
                </a:solidFill>
                <a:latin typeface="Roboto Condensed Light" panose="02000000000000000000"/>
                <a:ea typeface="Roboto Condensed Light" panose="02000000000000000000"/>
                <a:cs typeface="Roboto Condensed Light" panose="02000000000000000000"/>
                <a:sym typeface="Roboto Condensed Light" panose="02000000000000000000"/>
              </a:defRPr>
            </a:lvl9pPr>
          </a:lstStyle>
          <a:p>
            <a:r>
              <a:rPr lang="en-US"/>
              <a:t>If you are interested in this crazy adventure,please contact us for further info</a:t>
            </a:r>
            <a:endParaRPr lang="en-US"/>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12" name="Shape 212"/>
        <p:cNvGrpSpPr/>
        <p:nvPr/>
      </p:nvGrpSpPr>
      <p:grpSpPr>
        <a:xfrm>
          <a:off x="0" y="0"/>
          <a:ext cx="0" cy="0"/>
          <a:chOff x="0" y="0"/>
          <a:chExt cx="0" cy="0"/>
        </a:xfrm>
      </p:grpSpPr>
      <p:sp>
        <p:nvSpPr>
          <p:cNvPr id="213" name="Google Shape;213;p13"/>
          <p:cNvSpPr txBox="1"/>
          <p:nvPr>
            <p:ph type="ctrTitle" idx="4294967295"/>
          </p:nvPr>
        </p:nvSpPr>
        <p:spPr>
          <a:xfrm>
            <a:off x="-199390" y="3387090"/>
            <a:ext cx="10067925" cy="14649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solidFill>
                  <a:srgbClr val="FF9800"/>
                </a:solidFill>
              </a:rPr>
              <a:t>The scenery during the trip...</a:t>
            </a:r>
            <a:endParaRPr lang="en-US" sz="4800">
              <a:solidFill>
                <a:srgbClr val="FF9800"/>
              </a:solidFill>
            </a:endParaRPr>
          </a:p>
        </p:txBody>
      </p:sp>
      <p:sp>
        <p:nvSpPr>
          <p:cNvPr id="216" name="Google Shape;216;p13"/>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5" name="Picture 4" descr="英文版首頁_-02"/>
          <p:cNvPicPr>
            <a:picLocks noChangeAspect="1"/>
          </p:cNvPicPr>
          <p:nvPr/>
        </p:nvPicPr>
        <p:blipFill>
          <a:blip r:embed="rId1"/>
          <a:stretch>
            <a:fillRect/>
          </a:stretch>
        </p:blipFill>
        <p:spPr>
          <a:xfrm>
            <a:off x="2212975" y="217170"/>
            <a:ext cx="5405120" cy="3558540"/>
          </a:xfrm>
          <a:prstGeom prst="rect">
            <a:avLst/>
          </a:prstGeom>
        </p:spPr>
      </p:pic>
      <p:pic>
        <p:nvPicPr>
          <p:cNvPr id="3" name="Picture 2" descr="eyzzhkrjwluvrdob"/>
          <p:cNvPicPr>
            <a:picLocks noChangeAspect="1"/>
          </p:cNvPicPr>
          <p:nvPr/>
        </p:nvPicPr>
        <p:blipFill>
          <a:blip r:embed="rId2"/>
          <a:stretch>
            <a:fillRect/>
          </a:stretch>
        </p:blipFill>
        <p:spPr>
          <a:xfrm>
            <a:off x="-5715" y="-24130"/>
            <a:ext cx="1153795" cy="1153795"/>
          </a:xfrm>
          <a:prstGeom prst="rect">
            <a:avLst/>
          </a:prstGeom>
        </p:spPr>
      </p:pic>
      <p:pic>
        <p:nvPicPr>
          <p:cNvPr id="7" name="Picture 6" descr="download (1)"/>
          <p:cNvPicPr>
            <a:picLocks noChangeAspect="1"/>
          </p:cNvPicPr>
          <p:nvPr/>
        </p:nvPicPr>
        <p:blipFill>
          <a:blip r:embed="rId3"/>
          <a:stretch>
            <a:fillRect/>
          </a:stretch>
        </p:blipFill>
        <p:spPr>
          <a:xfrm>
            <a:off x="7708265" y="1905"/>
            <a:ext cx="1423670" cy="1186815"/>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4" name="Picture 3" descr="cycling-around-taiwan"/>
          <p:cNvPicPr>
            <a:picLocks noChangeAspect="1"/>
          </p:cNvPicPr>
          <p:nvPr/>
        </p:nvPicPr>
        <p:blipFill>
          <a:blip r:embed="rId1"/>
          <a:stretch>
            <a:fillRect/>
          </a:stretch>
        </p:blipFill>
        <p:spPr>
          <a:xfrm>
            <a:off x="181610" y="2917190"/>
            <a:ext cx="2381250" cy="1997075"/>
          </a:xfrm>
          <a:prstGeom prst="rect">
            <a:avLst/>
          </a:prstGeom>
        </p:spPr>
      </p:pic>
      <p:pic>
        <p:nvPicPr>
          <p:cNvPr id="6" name="Picture 5" descr="images (6)"/>
          <p:cNvPicPr>
            <a:picLocks noChangeAspect="1"/>
          </p:cNvPicPr>
          <p:nvPr/>
        </p:nvPicPr>
        <p:blipFill>
          <a:blip r:embed="rId2"/>
          <a:stretch>
            <a:fillRect/>
          </a:stretch>
        </p:blipFill>
        <p:spPr>
          <a:xfrm>
            <a:off x="6036945" y="2653665"/>
            <a:ext cx="3030220" cy="1697355"/>
          </a:xfrm>
          <a:prstGeom prst="rect">
            <a:avLst/>
          </a:prstGeom>
        </p:spPr>
      </p:pic>
      <p:pic>
        <p:nvPicPr>
          <p:cNvPr id="8" name="Picture 7" descr="極點慢旅02"/>
          <p:cNvPicPr>
            <a:picLocks noChangeAspect="1"/>
          </p:cNvPicPr>
          <p:nvPr/>
        </p:nvPicPr>
        <p:blipFill>
          <a:blip r:embed="rId3"/>
          <a:stretch>
            <a:fillRect/>
          </a:stretch>
        </p:blipFill>
        <p:spPr>
          <a:xfrm>
            <a:off x="193040" y="693420"/>
            <a:ext cx="3121025" cy="2081530"/>
          </a:xfrm>
          <a:prstGeom prst="rect">
            <a:avLst/>
          </a:prstGeom>
        </p:spPr>
      </p:pic>
      <p:pic>
        <p:nvPicPr>
          <p:cNvPr id="9" name="Picture 8" descr="purchase-reauisition-5b27782178d6b"/>
          <p:cNvPicPr>
            <a:picLocks noChangeAspect="1"/>
          </p:cNvPicPr>
          <p:nvPr/>
        </p:nvPicPr>
        <p:blipFill>
          <a:blip r:embed="rId4"/>
          <a:stretch>
            <a:fillRect/>
          </a:stretch>
        </p:blipFill>
        <p:spPr>
          <a:xfrm>
            <a:off x="2730500" y="2917190"/>
            <a:ext cx="3161030" cy="1997075"/>
          </a:xfrm>
          <a:prstGeom prst="rect">
            <a:avLst/>
          </a:prstGeom>
        </p:spPr>
      </p:pic>
      <p:pic>
        <p:nvPicPr>
          <p:cNvPr id="10" name="Picture 9" descr="d1036084"/>
          <p:cNvPicPr>
            <a:picLocks noChangeAspect="1"/>
          </p:cNvPicPr>
          <p:nvPr/>
        </p:nvPicPr>
        <p:blipFill>
          <a:blip r:embed="rId5"/>
          <a:stretch>
            <a:fillRect/>
          </a:stretch>
        </p:blipFill>
        <p:spPr>
          <a:xfrm>
            <a:off x="6035040" y="692785"/>
            <a:ext cx="2986405" cy="1786890"/>
          </a:xfrm>
          <a:prstGeom prst="rect">
            <a:avLst/>
          </a:prstGeom>
        </p:spPr>
      </p:pic>
      <p:pic>
        <p:nvPicPr>
          <p:cNvPr id="11" name="Picture 10" descr="DSC_8980 copy"/>
          <p:cNvPicPr>
            <a:picLocks noChangeAspect="1"/>
          </p:cNvPicPr>
          <p:nvPr/>
        </p:nvPicPr>
        <p:blipFill>
          <a:blip r:embed="rId6"/>
          <a:stretch>
            <a:fillRect/>
          </a:stretch>
        </p:blipFill>
        <p:spPr>
          <a:xfrm>
            <a:off x="3495040" y="693420"/>
            <a:ext cx="2395855" cy="2080895"/>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14"/>
          <p:cNvSpPr txBox="1"/>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Cycling route </a:t>
            </a:r>
            <a:endParaRPr lang="en-US" altLang="en-GB"/>
          </a:p>
        </p:txBody>
      </p:sp>
      <p:sp>
        <p:nvSpPr>
          <p:cNvPr id="222" name="Google Shape;222;p14"/>
          <p:cNvSpPr txBox="1"/>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altLang="en-GB"/>
              <a:t>Rock your life </a:t>
            </a:r>
            <a:endParaRPr lang="en-US" altLang="en-GB"/>
          </a:p>
        </p:txBody>
      </p:sp>
      <p:sp>
        <p:nvSpPr>
          <p:cNvPr id="223" name="Google Shape;223;p14"/>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rPr>
              <a:t>1</a:t>
            </a:r>
            <a:endParaRPr sz="3000" b="1">
              <a:solidFill>
                <a:srgbClr val="3F5378"/>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3" name="Picture 2" descr="eyzzhkrjwluvrdob"/>
          <p:cNvPicPr>
            <a:picLocks noChangeAspect="1"/>
          </p:cNvPicPr>
          <p:nvPr/>
        </p:nvPicPr>
        <p:blipFill>
          <a:blip r:embed="rId1"/>
          <a:stretch>
            <a:fillRect/>
          </a:stretch>
        </p:blipFill>
        <p:spPr>
          <a:xfrm>
            <a:off x="-5715" y="-24130"/>
            <a:ext cx="1153795" cy="1153795"/>
          </a:xfrm>
          <a:prstGeom prst="rect">
            <a:avLst/>
          </a:prstGeom>
        </p:spPr>
      </p:pic>
      <p:pic>
        <p:nvPicPr>
          <p:cNvPr id="7" name="Picture 6" descr="download (1)"/>
          <p:cNvPicPr>
            <a:picLocks noChangeAspect="1"/>
          </p:cNvPicPr>
          <p:nvPr/>
        </p:nvPicPr>
        <p:blipFill>
          <a:blip r:embed="rId2"/>
          <a:stretch>
            <a:fillRect/>
          </a:stretch>
        </p:blipFill>
        <p:spPr>
          <a:xfrm>
            <a:off x="7564755" y="-42545"/>
            <a:ext cx="1563370" cy="1303020"/>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28" name="Shape 228"/>
        <p:cNvGrpSpPr/>
        <p:nvPr/>
      </p:nvGrpSpPr>
      <p:grpSpPr>
        <a:xfrm>
          <a:off x="0" y="0"/>
          <a:ext cx="0" cy="0"/>
          <a:chOff x="0" y="0"/>
          <a:chExt cx="0" cy="0"/>
        </a:xfrm>
      </p:grpSpPr>
      <p:sp>
        <p:nvSpPr>
          <p:cNvPr id="229" name="Google Shape;229;p15"/>
          <p:cNvSpPr txBox="1"/>
          <p:nvPr>
            <p:ph type="body" idx="1"/>
          </p:nvPr>
        </p:nvSpPr>
        <p:spPr>
          <a:xfrm>
            <a:off x="754380" y="1056005"/>
            <a:ext cx="6640830" cy="274510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ltLang="en-GB" sz="2400"/>
              <a:t>Date : Mar 30-April7,2019</a:t>
            </a:r>
            <a:endParaRPr lang="en-US" altLang="en-GB" sz="2400"/>
          </a:p>
          <a:p>
            <a:pPr marL="0" lvl="0" indent="0" algn="l" rtl="0">
              <a:spcBef>
                <a:spcPts val="600"/>
              </a:spcBef>
              <a:spcAft>
                <a:spcPts val="0"/>
              </a:spcAft>
              <a:buNone/>
            </a:pPr>
            <a:r>
              <a:rPr lang="en-US" altLang="en-GB" sz="2400"/>
              <a:t>Days: 9 days</a:t>
            </a:r>
            <a:endParaRPr lang="en-US" altLang="en-GB" sz="2400"/>
          </a:p>
          <a:p>
            <a:pPr marL="0" lvl="0" indent="0" algn="l" rtl="0">
              <a:spcBef>
                <a:spcPts val="600"/>
              </a:spcBef>
              <a:spcAft>
                <a:spcPts val="0"/>
              </a:spcAft>
              <a:buNone/>
            </a:pPr>
            <a:r>
              <a:rPr lang="en-US" altLang="en-GB" sz="2400"/>
              <a:t>(only need to ask 3days leave)</a:t>
            </a:r>
            <a:endParaRPr lang="en-US" altLang="en-GB" sz="2400"/>
          </a:p>
          <a:p>
            <a:pPr marL="0" lvl="0" indent="0" algn="l" rtl="0">
              <a:spcBef>
                <a:spcPts val="600"/>
              </a:spcBef>
              <a:spcAft>
                <a:spcPts val="0"/>
              </a:spcAft>
              <a:buNone/>
            </a:pPr>
            <a:r>
              <a:rPr lang="en-US" altLang="en-GB" sz="2400"/>
              <a:t>April1-5 is NTU  spring break, if you are student, you won't miss any class</a:t>
            </a:r>
            <a:endParaRPr lang="en-US" altLang="en-GB" sz="2400"/>
          </a:p>
          <a:p>
            <a:pPr marL="0" lvl="0" indent="0" algn="l" rtl="0">
              <a:spcBef>
                <a:spcPts val="600"/>
              </a:spcBef>
              <a:spcAft>
                <a:spcPts val="0"/>
              </a:spcAft>
              <a:buNone/>
            </a:pPr>
            <a:r>
              <a:rPr lang="en-US" altLang="en-GB" sz="2400"/>
              <a:t>Distance:910 kms</a:t>
            </a:r>
            <a:endParaRPr lang="en-US" altLang="en-GB" sz="2400"/>
          </a:p>
          <a:p>
            <a:pPr marL="0" lvl="0" indent="0" algn="l" rtl="0">
              <a:spcBef>
                <a:spcPts val="600"/>
              </a:spcBef>
              <a:spcAft>
                <a:spcPts val="0"/>
              </a:spcAft>
              <a:buNone/>
            </a:pPr>
            <a:r>
              <a:rPr lang="en-US" altLang="en-GB" sz="2400"/>
              <a:t>Departure: Taipei</a:t>
            </a:r>
            <a:endParaRPr lang="en-US" altLang="en-GB" sz="2400"/>
          </a:p>
        </p:txBody>
      </p:sp>
      <p:sp>
        <p:nvSpPr>
          <p:cNvPr id="230" name="Google Shape;230;p15"/>
          <p:cNvSpPr txBox="1"/>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31" name="Google Shape;231;p15"/>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3" name="Picture 2" descr="eyzzhkrjwluvrdob"/>
          <p:cNvPicPr>
            <a:picLocks noChangeAspect="1"/>
          </p:cNvPicPr>
          <p:nvPr/>
        </p:nvPicPr>
        <p:blipFill>
          <a:blip r:embed="rId1"/>
          <a:stretch>
            <a:fillRect/>
          </a:stretch>
        </p:blipFill>
        <p:spPr>
          <a:xfrm>
            <a:off x="-5715" y="-24130"/>
            <a:ext cx="1153795" cy="1153795"/>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55" name="Shape 355"/>
        <p:cNvGrpSpPr/>
        <p:nvPr/>
      </p:nvGrpSpPr>
      <p:grpSpPr>
        <a:xfrm>
          <a:off x="0" y="0"/>
          <a:ext cx="0" cy="0"/>
          <a:chOff x="0" y="0"/>
          <a:chExt cx="0" cy="0"/>
        </a:xfrm>
      </p:grpSpPr>
      <p:sp>
        <p:nvSpPr>
          <p:cNvPr id="357" name="Google Shape;357;p24"/>
          <p:cNvSpPr txBox="1"/>
          <p:nvPr>
            <p:ph type="title" idx="4294967295"/>
          </p:nvPr>
        </p:nvSpPr>
        <p:spPr>
          <a:xfrm>
            <a:off x="206375" y="111125"/>
            <a:ext cx="1374775" cy="4768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bg1"/>
                </a:solidFill>
              </a:rPr>
              <a:t>Routes</a:t>
            </a:r>
            <a:endParaRPr lang="en-US" sz="2400">
              <a:solidFill>
                <a:schemeClr val="bg1"/>
              </a:solidFill>
            </a:endParaRPr>
          </a:p>
        </p:txBody>
      </p:sp>
      <p:pic>
        <p:nvPicPr>
          <p:cNvPr id="1" name="Picture 0" descr="808_7945fa7459cf7393aff31742be40b8f0202cb962ac59075b964b07152d234b70"/>
          <p:cNvPicPr>
            <a:picLocks noChangeAspect="1"/>
          </p:cNvPicPr>
          <p:nvPr/>
        </p:nvPicPr>
        <p:blipFill>
          <a:blip r:embed="rId1"/>
          <a:stretch>
            <a:fillRect/>
          </a:stretch>
        </p:blipFill>
        <p:spPr>
          <a:xfrm>
            <a:off x="2099310" y="-5080"/>
            <a:ext cx="6033770" cy="5153660"/>
          </a:xfrm>
          <a:prstGeom prst="rect">
            <a:avLst/>
          </a:prstGeom>
        </p:spPr>
      </p:pic>
      <p:sp>
        <p:nvSpPr>
          <p:cNvPr id="564" name="Google Shape;564;p37"/>
          <p:cNvSpPr/>
          <p:nvPr/>
        </p:nvSpPr>
        <p:spPr>
          <a:xfrm>
            <a:off x="6363335" y="43434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 name="Text Box 1"/>
          <p:cNvSpPr txBox="1"/>
          <p:nvPr/>
        </p:nvSpPr>
        <p:spPr>
          <a:xfrm>
            <a:off x="6095365" y="111125"/>
            <a:ext cx="826135" cy="304800"/>
          </a:xfrm>
          <a:prstGeom prst="rect">
            <a:avLst/>
          </a:prstGeom>
          <a:noFill/>
        </p:spPr>
        <p:txBody>
          <a:bodyPr wrap="square" rtlCol="0">
            <a:spAutoFit/>
          </a:bodyPr>
          <a:p>
            <a:r>
              <a:rPr lang="en-US" b="1"/>
              <a:t>Taipei</a:t>
            </a:r>
            <a:endParaRPr lang="en-US" b="1"/>
          </a:p>
        </p:txBody>
      </p:sp>
      <p:sp>
        <p:nvSpPr>
          <p:cNvPr id="3" name="Text Box 2"/>
          <p:cNvSpPr txBox="1"/>
          <p:nvPr/>
        </p:nvSpPr>
        <p:spPr>
          <a:xfrm>
            <a:off x="4609465" y="1131570"/>
            <a:ext cx="1013460" cy="304800"/>
          </a:xfrm>
          <a:prstGeom prst="rect">
            <a:avLst/>
          </a:prstGeom>
          <a:noFill/>
        </p:spPr>
        <p:txBody>
          <a:bodyPr wrap="square" rtlCol="0">
            <a:spAutoFit/>
          </a:bodyPr>
          <a:p>
            <a:r>
              <a:rPr lang="en-US" b="1"/>
              <a:t>Hsinchu</a:t>
            </a:r>
            <a:endParaRPr lang="en-US" b="1"/>
          </a:p>
        </p:txBody>
      </p:sp>
      <p:sp>
        <p:nvSpPr>
          <p:cNvPr id="4" name="Text Box 3"/>
          <p:cNvSpPr txBox="1"/>
          <p:nvPr/>
        </p:nvSpPr>
        <p:spPr>
          <a:xfrm>
            <a:off x="3419475" y="1457960"/>
            <a:ext cx="1013460" cy="304800"/>
          </a:xfrm>
          <a:prstGeom prst="rect">
            <a:avLst/>
          </a:prstGeom>
          <a:noFill/>
        </p:spPr>
        <p:txBody>
          <a:bodyPr wrap="square" rtlCol="0">
            <a:spAutoFit/>
          </a:bodyPr>
          <a:p>
            <a:r>
              <a:rPr lang="en-US" b="1"/>
              <a:t>Lukang</a:t>
            </a:r>
            <a:endParaRPr lang="en-US" b="1"/>
          </a:p>
        </p:txBody>
      </p:sp>
      <p:sp>
        <p:nvSpPr>
          <p:cNvPr id="5" name="Text Box 4"/>
          <p:cNvSpPr txBox="1"/>
          <p:nvPr/>
        </p:nvSpPr>
        <p:spPr>
          <a:xfrm>
            <a:off x="5479415" y="736600"/>
            <a:ext cx="789305" cy="518160"/>
          </a:xfrm>
          <a:prstGeom prst="rect">
            <a:avLst/>
          </a:prstGeom>
          <a:noFill/>
        </p:spPr>
        <p:txBody>
          <a:bodyPr wrap="square" rtlCol="0">
            <a:spAutoFit/>
          </a:bodyPr>
          <a:p>
            <a:r>
              <a:rPr lang="en-US" b="1"/>
              <a:t>day1:</a:t>
            </a:r>
            <a:endParaRPr lang="en-US" b="1"/>
          </a:p>
          <a:p>
            <a:r>
              <a:rPr lang="en-US" b="1"/>
              <a:t>90km</a:t>
            </a:r>
            <a:endParaRPr lang="en-US" b="1"/>
          </a:p>
        </p:txBody>
      </p:sp>
      <p:sp>
        <p:nvSpPr>
          <p:cNvPr id="6" name="Text Box 5"/>
          <p:cNvSpPr txBox="1"/>
          <p:nvPr/>
        </p:nvSpPr>
        <p:spPr>
          <a:xfrm>
            <a:off x="3858895" y="1041400"/>
            <a:ext cx="789305" cy="518160"/>
          </a:xfrm>
          <a:prstGeom prst="rect">
            <a:avLst/>
          </a:prstGeom>
          <a:noFill/>
        </p:spPr>
        <p:txBody>
          <a:bodyPr wrap="square" rtlCol="0">
            <a:spAutoFit/>
          </a:bodyPr>
          <a:p>
            <a:r>
              <a:rPr lang="en-US" b="1"/>
              <a:t>day2:</a:t>
            </a:r>
            <a:endParaRPr lang="en-US" b="1"/>
          </a:p>
          <a:p>
            <a:r>
              <a:rPr lang="en-US" b="1"/>
              <a:t>120km</a:t>
            </a:r>
            <a:endParaRPr lang="en-US" b="1"/>
          </a:p>
        </p:txBody>
      </p:sp>
      <p:sp>
        <p:nvSpPr>
          <p:cNvPr id="7" name="Text Box 6"/>
          <p:cNvSpPr txBox="1"/>
          <p:nvPr/>
        </p:nvSpPr>
        <p:spPr>
          <a:xfrm>
            <a:off x="3109595" y="2419350"/>
            <a:ext cx="1013460" cy="304800"/>
          </a:xfrm>
          <a:prstGeom prst="rect">
            <a:avLst/>
          </a:prstGeom>
          <a:noFill/>
        </p:spPr>
        <p:txBody>
          <a:bodyPr wrap="square" rtlCol="0">
            <a:spAutoFit/>
          </a:bodyPr>
          <a:p>
            <a:r>
              <a:rPr lang="en-US" b="1"/>
              <a:t>Chiayi</a:t>
            </a:r>
            <a:endParaRPr lang="en-US" b="1"/>
          </a:p>
        </p:txBody>
      </p:sp>
      <p:sp>
        <p:nvSpPr>
          <p:cNvPr id="8" name="Text Box 7"/>
          <p:cNvSpPr txBox="1"/>
          <p:nvPr/>
        </p:nvSpPr>
        <p:spPr>
          <a:xfrm>
            <a:off x="3604895" y="1951355"/>
            <a:ext cx="789305" cy="518160"/>
          </a:xfrm>
          <a:prstGeom prst="rect">
            <a:avLst/>
          </a:prstGeom>
          <a:noFill/>
        </p:spPr>
        <p:txBody>
          <a:bodyPr wrap="square" rtlCol="0">
            <a:spAutoFit/>
          </a:bodyPr>
          <a:p>
            <a:r>
              <a:rPr lang="en-US" b="1"/>
              <a:t>day3:</a:t>
            </a:r>
            <a:endParaRPr lang="en-US" b="1"/>
          </a:p>
          <a:p>
            <a:r>
              <a:rPr lang="en-US" b="1"/>
              <a:t>83km</a:t>
            </a:r>
            <a:endParaRPr lang="en-US" b="1"/>
          </a:p>
        </p:txBody>
      </p:sp>
      <p:sp>
        <p:nvSpPr>
          <p:cNvPr id="9" name="Text Box 8"/>
          <p:cNvSpPr txBox="1"/>
          <p:nvPr/>
        </p:nvSpPr>
        <p:spPr>
          <a:xfrm>
            <a:off x="2905760" y="3766185"/>
            <a:ext cx="1200785" cy="304800"/>
          </a:xfrm>
          <a:prstGeom prst="rect">
            <a:avLst/>
          </a:prstGeom>
          <a:noFill/>
        </p:spPr>
        <p:txBody>
          <a:bodyPr wrap="square" rtlCol="0">
            <a:spAutoFit/>
          </a:bodyPr>
          <a:p>
            <a:r>
              <a:rPr lang="en-US" b="1"/>
              <a:t>Kaohsiung</a:t>
            </a:r>
            <a:endParaRPr lang="en-US" b="1"/>
          </a:p>
        </p:txBody>
      </p:sp>
      <p:sp>
        <p:nvSpPr>
          <p:cNvPr id="10" name="Text Box 9"/>
          <p:cNvSpPr txBox="1"/>
          <p:nvPr/>
        </p:nvSpPr>
        <p:spPr>
          <a:xfrm>
            <a:off x="3014345" y="3011170"/>
            <a:ext cx="789305" cy="518160"/>
          </a:xfrm>
          <a:prstGeom prst="rect">
            <a:avLst/>
          </a:prstGeom>
          <a:noFill/>
        </p:spPr>
        <p:txBody>
          <a:bodyPr wrap="square" rtlCol="0">
            <a:spAutoFit/>
          </a:bodyPr>
          <a:p>
            <a:r>
              <a:rPr lang="en-US" b="1"/>
              <a:t>day4:</a:t>
            </a:r>
            <a:endParaRPr lang="en-US" b="1"/>
          </a:p>
          <a:p>
            <a:r>
              <a:rPr lang="en-US" b="1"/>
              <a:t>125km</a:t>
            </a:r>
            <a:endParaRPr lang="en-US" b="1"/>
          </a:p>
        </p:txBody>
      </p:sp>
      <p:sp>
        <p:nvSpPr>
          <p:cNvPr id="11" name="Text Box 10"/>
          <p:cNvSpPr txBox="1"/>
          <p:nvPr/>
        </p:nvSpPr>
        <p:spPr>
          <a:xfrm>
            <a:off x="3588385" y="4699000"/>
            <a:ext cx="1200785" cy="304800"/>
          </a:xfrm>
          <a:prstGeom prst="rect">
            <a:avLst/>
          </a:prstGeom>
          <a:noFill/>
        </p:spPr>
        <p:txBody>
          <a:bodyPr wrap="square" rtlCol="0">
            <a:spAutoFit/>
          </a:bodyPr>
          <a:p>
            <a:r>
              <a:rPr lang="en-US" b="1"/>
              <a:t>Checheng</a:t>
            </a:r>
            <a:endParaRPr lang="en-US" b="1"/>
          </a:p>
        </p:txBody>
      </p:sp>
      <p:sp>
        <p:nvSpPr>
          <p:cNvPr id="12" name="Text Box 11"/>
          <p:cNvSpPr txBox="1"/>
          <p:nvPr/>
        </p:nvSpPr>
        <p:spPr>
          <a:xfrm>
            <a:off x="3500120" y="4214495"/>
            <a:ext cx="789305" cy="518160"/>
          </a:xfrm>
          <a:prstGeom prst="rect">
            <a:avLst/>
          </a:prstGeom>
          <a:noFill/>
        </p:spPr>
        <p:txBody>
          <a:bodyPr wrap="square" rtlCol="0">
            <a:spAutoFit/>
          </a:bodyPr>
          <a:p>
            <a:r>
              <a:rPr lang="en-US" b="1"/>
              <a:t>day5:</a:t>
            </a:r>
            <a:endParaRPr lang="en-US" b="1"/>
          </a:p>
          <a:p>
            <a:r>
              <a:rPr lang="en-US" b="1"/>
              <a:t>100km</a:t>
            </a:r>
            <a:endParaRPr lang="en-US" b="1"/>
          </a:p>
        </p:txBody>
      </p:sp>
      <p:sp>
        <p:nvSpPr>
          <p:cNvPr id="13" name="Text Box 12"/>
          <p:cNvSpPr txBox="1"/>
          <p:nvPr/>
        </p:nvSpPr>
        <p:spPr>
          <a:xfrm>
            <a:off x="4618355" y="3253740"/>
            <a:ext cx="1200785" cy="304800"/>
          </a:xfrm>
          <a:prstGeom prst="rect">
            <a:avLst/>
          </a:prstGeom>
          <a:noFill/>
        </p:spPr>
        <p:txBody>
          <a:bodyPr wrap="square" rtlCol="0">
            <a:spAutoFit/>
          </a:bodyPr>
          <a:p>
            <a:r>
              <a:rPr lang="en-US" b="1"/>
              <a:t>Zhiben</a:t>
            </a:r>
            <a:endParaRPr lang="en-US" b="1"/>
          </a:p>
        </p:txBody>
      </p:sp>
      <p:sp>
        <p:nvSpPr>
          <p:cNvPr id="15" name="Text Box 14"/>
          <p:cNvSpPr txBox="1"/>
          <p:nvPr/>
        </p:nvSpPr>
        <p:spPr>
          <a:xfrm>
            <a:off x="5133975" y="3910965"/>
            <a:ext cx="789305" cy="518160"/>
          </a:xfrm>
          <a:prstGeom prst="rect">
            <a:avLst/>
          </a:prstGeom>
          <a:noFill/>
        </p:spPr>
        <p:txBody>
          <a:bodyPr wrap="square" rtlCol="0">
            <a:spAutoFit/>
          </a:bodyPr>
          <a:p>
            <a:r>
              <a:rPr lang="en-US" b="1"/>
              <a:t>day6:</a:t>
            </a:r>
            <a:endParaRPr lang="en-US" b="1"/>
          </a:p>
          <a:p>
            <a:r>
              <a:rPr lang="en-US" b="1"/>
              <a:t>110km</a:t>
            </a:r>
            <a:endParaRPr lang="en-US" b="1"/>
          </a:p>
        </p:txBody>
      </p:sp>
      <p:sp>
        <p:nvSpPr>
          <p:cNvPr id="16" name="Text Box 15"/>
          <p:cNvSpPr txBox="1"/>
          <p:nvPr/>
        </p:nvSpPr>
        <p:spPr>
          <a:xfrm>
            <a:off x="5251450" y="2541270"/>
            <a:ext cx="1200785" cy="304800"/>
          </a:xfrm>
          <a:prstGeom prst="rect">
            <a:avLst/>
          </a:prstGeom>
          <a:noFill/>
        </p:spPr>
        <p:txBody>
          <a:bodyPr wrap="square" rtlCol="0">
            <a:spAutoFit/>
          </a:bodyPr>
          <a:p>
            <a:r>
              <a:rPr lang="en-US" b="1"/>
              <a:t>Ruisui</a:t>
            </a:r>
            <a:endParaRPr lang="en-US" b="1"/>
          </a:p>
        </p:txBody>
      </p:sp>
      <p:sp>
        <p:nvSpPr>
          <p:cNvPr id="17" name="Text Box 16"/>
          <p:cNvSpPr txBox="1"/>
          <p:nvPr/>
        </p:nvSpPr>
        <p:spPr>
          <a:xfrm>
            <a:off x="5978525" y="2818130"/>
            <a:ext cx="789305" cy="518160"/>
          </a:xfrm>
          <a:prstGeom prst="rect">
            <a:avLst/>
          </a:prstGeom>
          <a:noFill/>
        </p:spPr>
        <p:txBody>
          <a:bodyPr wrap="square" rtlCol="0">
            <a:spAutoFit/>
          </a:bodyPr>
          <a:p>
            <a:r>
              <a:rPr lang="en-US" b="1"/>
              <a:t>day7:</a:t>
            </a:r>
            <a:endParaRPr lang="en-US" b="1"/>
          </a:p>
          <a:p>
            <a:r>
              <a:rPr lang="en-US" b="1"/>
              <a:t>125km</a:t>
            </a:r>
            <a:endParaRPr lang="en-US" b="1"/>
          </a:p>
        </p:txBody>
      </p:sp>
      <p:sp>
        <p:nvSpPr>
          <p:cNvPr id="18" name="Text Box 17"/>
          <p:cNvSpPr txBox="1"/>
          <p:nvPr/>
        </p:nvSpPr>
        <p:spPr>
          <a:xfrm>
            <a:off x="6311265" y="1089660"/>
            <a:ext cx="1200785" cy="304800"/>
          </a:xfrm>
          <a:prstGeom prst="rect">
            <a:avLst/>
          </a:prstGeom>
          <a:noFill/>
        </p:spPr>
        <p:txBody>
          <a:bodyPr wrap="square" rtlCol="0">
            <a:spAutoFit/>
          </a:bodyPr>
          <a:p>
            <a:r>
              <a:rPr lang="en-US" b="1"/>
              <a:t>Jiaoxi</a:t>
            </a:r>
            <a:endParaRPr lang="en-US" b="1"/>
          </a:p>
        </p:txBody>
      </p:sp>
      <p:sp>
        <p:nvSpPr>
          <p:cNvPr id="19" name="Text Box 18"/>
          <p:cNvSpPr txBox="1"/>
          <p:nvPr/>
        </p:nvSpPr>
        <p:spPr>
          <a:xfrm>
            <a:off x="6823075" y="1725295"/>
            <a:ext cx="789305" cy="518160"/>
          </a:xfrm>
          <a:prstGeom prst="rect">
            <a:avLst/>
          </a:prstGeom>
          <a:noFill/>
        </p:spPr>
        <p:txBody>
          <a:bodyPr wrap="square" rtlCol="0">
            <a:spAutoFit/>
          </a:bodyPr>
          <a:p>
            <a:r>
              <a:rPr lang="en-US" b="1"/>
              <a:t>day8:</a:t>
            </a:r>
            <a:endParaRPr lang="en-US" b="1"/>
          </a:p>
          <a:p>
            <a:r>
              <a:rPr lang="en-US" b="1"/>
              <a:t>81km</a:t>
            </a:r>
            <a:endParaRPr lang="en-US" b="1"/>
          </a:p>
        </p:txBody>
      </p:sp>
      <p:sp>
        <p:nvSpPr>
          <p:cNvPr id="20" name="Text Box 19"/>
          <p:cNvSpPr txBox="1"/>
          <p:nvPr/>
        </p:nvSpPr>
        <p:spPr>
          <a:xfrm>
            <a:off x="6878320" y="130175"/>
            <a:ext cx="789305" cy="518160"/>
          </a:xfrm>
          <a:prstGeom prst="rect">
            <a:avLst/>
          </a:prstGeom>
          <a:noFill/>
        </p:spPr>
        <p:txBody>
          <a:bodyPr wrap="square" rtlCol="0">
            <a:spAutoFit/>
          </a:bodyPr>
          <a:p>
            <a:r>
              <a:rPr lang="en-US" b="1"/>
              <a:t>day9:</a:t>
            </a:r>
            <a:endParaRPr lang="en-US" b="1"/>
          </a:p>
          <a:p>
            <a:r>
              <a:rPr lang="en-US" b="1"/>
              <a:t>76km</a:t>
            </a:r>
            <a:endParaRPr lang="en-US" b="1"/>
          </a:p>
        </p:txBody>
      </p:sp>
      <p:sp>
        <p:nvSpPr>
          <p:cNvPr id="21" name="Google Shape;564;p37"/>
          <p:cNvSpPr/>
          <p:nvPr/>
        </p:nvSpPr>
        <p:spPr>
          <a:xfrm>
            <a:off x="4983480" y="776605"/>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2" name="Text Box 21"/>
          <p:cNvSpPr txBox="1"/>
          <p:nvPr/>
        </p:nvSpPr>
        <p:spPr>
          <a:xfrm>
            <a:off x="144145" y="1473200"/>
            <a:ext cx="2936240" cy="2529840"/>
          </a:xfrm>
          <a:prstGeom prst="rect">
            <a:avLst/>
          </a:prstGeom>
          <a:noFill/>
        </p:spPr>
        <p:txBody>
          <a:bodyPr wrap="square" rtlCol="0">
            <a:spAutoFit/>
          </a:bodyPr>
          <a:p>
            <a:pPr marL="285750" indent="-285750">
              <a:buFont typeface="Arial" panose="020B0604020202020204" pitchFamily="34" charset="0"/>
              <a:buChar char="•"/>
            </a:pPr>
            <a:r>
              <a:rPr lang="en-US" sz="2000" b="1"/>
              <a:t>Average daily riding distance:100km</a:t>
            </a:r>
            <a:endParaRPr lang="en-US" sz="2000" b="1"/>
          </a:p>
          <a:p>
            <a:pPr marL="285750" indent="-285750">
              <a:buFont typeface="Arial" panose="020B0604020202020204" pitchFamily="34" charset="0"/>
              <a:buChar char="•"/>
            </a:pPr>
            <a:r>
              <a:rPr lang="en-US" sz="2000" b="1"/>
              <a:t>Daily riding hours: 6-8hrs.</a:t>
            </a:r>
            <a:endParaRPr lang="en-US" sz="2000" b="1"/>
          </a:p>
          <a:p>
            <a:pPr marL="285750" indent="-285750">
              <a:buFont typeface="Arial" panose="020B0604020202020204" pitchFamily="34" charset="0"/>
              <a:buChar char="•"/>
            </a:pPr>
            <a:r>
              <a:rPr lang="en-US" sz="2000" b="1"/>
              <a:t>Resting point:</a:t>
            </a:r>
            <a:endParaRPr lang="en-US" sz="2000" b="1"/>
          </a:p>
          <a:p>
            <a:pPr marL="0" indent="0">
              <a:buFont typeface="Arial" panose="020B0604020202020204" pitchFamily="34" charset="0"/>
              <a:buNone/>
            </a:pPr>
            <a:r>
              <a:rPr lang="en-US" sz="2000" b="1"/>
              <a:t>    1hr per rest point.</a:t>
            </a:r>
            <a:endParaRPr lang="en-US" sz="2000" b="1"/>
          </a:p>
          <a:p>
            <a:pPr marL="285750" indent="-285750">
              <a:buFont typeface="Arial" panose="020B0604020202020204" pitchFamily="34" charset="0"/>
              <a:buChar char="•"/>
            </a:pPr>
            <a:r>
              <a:rPr lang="en-US" sz="2000" b="1"/>
              <a:t>Average speed:</a:t>
            </a:r>
            <a:endParaRPr lang="en-US" sz="2000" b="1"/>
          </a:p>
          <a:p>
            <a:pPr marL="0" indent="0">
              <a:buFont typeface="Arial" panose="020B0604020202020204" pitchFamily="34" charset="0"/>
              <a:buNone/>
            </a:pPr>
            <a:r>
              <a:rPr lang="en-US" sz="2000" b="1"/>
              <a:t>     20-25km/hr</a:t>
            </a:r>
            <a:endParaRPr lang="en-US" sz="2000" b="1"/>
          </a:p>
        </p:txBody>
      </p:sp>
      <p:sp>
        <p:nvSpPr>
          <p:cNvPr id="23" name="Google Shape;564;p37"/>
          <p:cNvSpPr/>
          <p:nvPr/>
        </p:nvSpPr>
        <p:spPr>
          <a:xfrm>
            <a:off x="4249420" y="169291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564;p37"/>
          <p:cNvSpPr/>
          <p:nvPr/>
        </p:nvSpPr>
        <p:spPr>
          <a:xfrm>
            <a:off x="3874135" y="253746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5" name="Google Shape;564;p37"/>
          <p:cNvSpPr/>
          <p:nvPr/>
        </p:nvSpPr>
        <p:spPr>
          <a:xfrm>
            <a:off x="3785870" y="352552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6" name="Google Shape;564;p37"/>
          <p:cNvSpPr/>
          <p:nvPr/>
        </p:nvSpPr>
        <p:spPr>
          <a:xfrm>
            <a:off x="4575175" y="438658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7" name="Google Shape;564;p37"/>
          <p:cNvSpPr/>
          <p:nvPr/>
        </p:nvSpPr>
        <p:spPr>
          <a:xfrm>
            <a:off x="5347970" y="336550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8" name="Google Shape;564;p37"/>
          <p:cNvSpPr/>
          <p:nvPr/>
        </p:nvSpPr>
        <p:spPr>
          <a:xfrm>
            <a:off x="5977255" y="2559685"/>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
        <p:nvSpPr>
          <p:cNvPr id="29" name="Google Shape;564;p37"/>
          <p:cNvSpPr/>
          <p:nvPr/>
        </p:nvSpPr>
        <p:spPr>
          <a:xfrm>
            <a:off x="6965315" y="1036320"/>
            <a:ext cx="187325" cy="246380"/>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p>
            <a:pPr marL="0" lvl="0" indent="0" algn="l" rtl="0">
              <a:spcBef>
                <a:spcPts val="0"/>
              </a:spcBef>
              <a:spcAft>
                <a:spcPts val="0"/>
              </a:spcAft>
              <a:buNone/>
            </a:p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14"/>
          <p:cNvSpPr txBox="1"/>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en-GB"/>
              <a:t>Logistical support</a:t>
            </a:r>
            <a:endParaRPr lang="en-US" altLang="en-GB"/>
          </a:p>
        </p:txBody>
      </p:sp>
      <p:sp>
        <p:nvSpPr>
          <p:cNvPr id="222" name="Google Shape;222;p14"/>
          <p:cNvSpPr txBox="1"/>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US" altLang="en-GB"/>
              <a:t>Make the challenge </a:t>
            </a:r>
            <a:endParaRPr lang="en-US" altLang="en-GB"/>
          </a:p>
          <a:p>
            <a:pPr marL="0" lvl="0" indent="0" algn="l" rtl="0">
              <a:spcBef>
                <a:spcPts val="0"/>
              </a:spcBef>
              <a:spcAft>
                <a:spcPts val="1000"/>
              </a:spcAft>
              <a:buNone/>
            </a:pPr>
            <a:r>
              <a:rPr lang="en-US" altLang="en-GB"/>
              <a:t>Safe and Achievable</a:t>
            </a:r>
            <a:endParaRPr lang="en-US" altLang="en-GB"/>
          </a:p>
        </p:txBody>
      </p:sp>
      <p:sp>
        <p:nvSpPr>
          <p:cNvPr id="223" name="Google Shape;223;p14"/>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12000" b="1">
                <a:solidFill>
                  <a:srgbClr val="3F5378"/>
                </a:solidFill>
                <a:latin typeface="Roboto Condensed" panose="02000000000000000000"/>
                <a:ea typeface="Roboto Condensed" panose="02000000000000000000"/>
                <a:cs typeface="Roboto Condensed" panose="02000000000000000000"/>
                <a:sym typeface="Roboto Condensed" panose="02000000000000000000"/>
              </a:rPr>
              <a:t>2</a:t>
            </a:r>
            <a:endParaRPr lang="en-US" sz="3200" b="1">
              <a:solidFill>
                <a:srgbClr val="3F5378"/>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3" name="Picture 2" descr="eyzzhkrjwluvrdob"/>
          <p:cNvPicPr>
            <a:picLocks noChangeAspect="1"/>
          </p:cNvPicPr>
          <p:nvPr/>
        </p:nvPicPr>
        <p:blipFill>
          <a:blip r:embed="rId1"/>
          <a:stretch>
            <a:fillRect/>
          </a:stretch>
        </p:blipFill>
        <p:spPr>
          <a:xfrm>
            <a:off x="-5715" y="-24130"/>
            <a:ext cx="1153795" cy="1153795"/>
          </a:xfrm>
          <a:prstGeom prst="rect">
            <a:avLst/>
          </a:prstGeom>
        </p:spPr>
      </p:pic>
      <p:pic>
        <p:nvPicPr>
          <p:cNvPr id="7" name="Picture 6" descr="download (1)"/>
          <p:cNvPicPr>
            <a:picLocks noChangeAspect="1"/>
          </p:cNvPicPr>
          <p:nvPr/>
        </p:nvPicPr>
        <p:blipFill>
          <a:blip r:embed="rId2"/>
          <a:stretch>
            <a:fillRect/>
          </a:stretch>
        </p:blipFill>
        <p:spPr>
          <a:xfrm>
            <a:off x="7564755" y="-42545"/>
            <a:ext cx="1563370" cy="1303020"/>
          </a:xfrm>
          <a:prstGeom prst="rect">
            <a:avLst/>
          </a:prstGeom>
        </p:spPr>
      </p:pic>
      <p:pic>
        <p:nvPicPr>
          <p:cNvPr id="1" name="Picture 0" descr="download (1)"/>
          <p:cNvPicPr>
            <a:picLocks noChangeAspect="1"/>
          </p:cNvPicPr>
          <p:nvPr/>
        </p:nvPicPr>
        <p:blipFill>
          <a:blip r:embed="rId3"/>
          <a:stretch>
            <a:fillRect/>
          </a:stretch>
        </p:blipFill>
        <p:spPr>
          <a:xfrm>
            <a:off x="2662555" y="-24130"/>
            <a:ext cx="3381375" cy="115379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35" name="Shape 235"/>
        <p:cNvGrpSpPr/>
        <p:nvPr/>
      </p:nvGrpSpPr>
      <p:grpSpPr>
        <a:xfrm>
          <a:off x="0" y="0"/>
          <a:ext cx="0" cy="0"/>
          <a:chOff x="0" y="0"/>
          <a:chExt cx="0" cy="0"/>
        </a:xfrm>
      </p:grpSpPr>
      <p:sp>
        <p:nvSpPr>
          <p:cNvPr id="236" name="Google Shape;236;p16"/>
          <p:cNvSpPr txBox="1"/>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What do we have?</a:t>
            </a:r>
            <a:endParaRPr lang="en-US" altLang="en-GB"/>
          </a:p>
        </p:txBody>
      </p:sp>
      <p:sp>
        <p:nvSpPr>
          <p:cNvPr id="238" name="Google Shape;238;p16"/>
          <p:cNvSpPr txBox="1"/>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Picture 2" descr="3"/>
          <p:cNvPicPr>
            <a:picLocks noChangeAspect="1"/>
          </p:cNvPicPr>
          <p:nvPr/>
        </p:nvPicPr>
        <p:blipFill>
          <a:blip r:embed="rId1"/>
          <a:stretch>
            <a:fillRect/>
          </a:stretch>
        </p:blipFill>
        <p:spPr>
          <a:xfrm>
            <a:off x="440055" y="2313305"/>
            <a:ext cx="3957955" cy="2639060"/>
          </a:xfrm>
          <a:prstGeom prst="rect">
            <a:avLst/>
          </a:prstGeom>
        </p:spPr>
      </p:pic>
      <p:pic>
        <p:nvPicPr>
          <p:cNvPr id="4" name="Picture 3" descr="170831-2759-1-ThCum"/>
          <p:cNvPicPr>
            <a:picLocks noChangeAspect="1"/>
          </p:cNvPicPr>
          <p:nvPr/>
        </p:nvPicPr>
        <p:blipFill>
          <a:blip r:embed="rId2"/>
          <a:stretch>
            <a:fillRect/>
          </a:stretch>
        </p:blipFill>
        <p:spPr>
          <a:xfrm>
            <a:off x="4808855" y="2312670"/>
            <a:ext cx="3958590" cy="2639695"/>
          </a:xfrm>
          <a:prstGeom prst="rect">
            <a:avLst/>
          </a:prstGeom>
        </p:spPr>
      </p:pic>
      <p:sp>
        <p:nvSpPr>
          <p:cNvPr id="5" name="Text Box 4"/>
          <p:cNvSpPr txBox="1"/>
          <p:nvPr/>
        </p:nvSpPr>
        <p:spPr>
          <a:xfrm>
            <a:off x="73025" y="1461135"/>
            <a:ext cx="5312410" cy="822960"/>
          </a:xfrm>
          <a:prstGeom prst="rect">
            <a:avLst/>
          </a:prstGeom>
          <a:noFill/>
        </p:spPr>
        <p:txBody>
          <a:bodyPr wrap="square" rtlCol="0">
            <a:spAutoFit/>
          </a:bodyPr>
          <a:p>
            <a:pPr algn="ctr"/>
            <a:r>
              <a:rPr lang="en-US" sz="2400"/>
              <a:t>2 Support Van</a:t>
            </a:r>
            <a:endParaRPr lang="en-US" sz="2400"/>
          </a:p>
          <a:p>
            <a:r>
              <a:rPr lang="en-US" sz="2400"/>
              <a:t>Don't have to carry your luggage</a:t>
            </a:r>
            <a:endParaRPr lang="en-US" sz="2400"/>
          </a:p>
        </p:txBody>
      </p:sp>
      <p:sp>
        <p:nvSpPr>
          <p:cNvPr id="6" name="Text Box 5"/>
          <p:cNvSpPr txBox="1"/>
          <p:nvPr/>
        </p:nvSpPr>
        <p:spPr>
          <a:xfrm>
            <a:off x="5365115" y="1551305"/>
            <a:ext cx="3340735" cy="762000"/>
          </a:xfrm>
          <a:prstGeom prst="rect">
            <a:avLst/>
          </a:prstGeom>
          <a:noFill/>
        </p:spPr>
        <p:txBody>
          <a:bodyPr wrap="square" rtlCol="0">
            <a:spAutoFit/>
          </a:bodyPr>
          <a:p>
            <a:r>
              <a:rPr lang="en-US" sz="2200"/>
              <a:t>1 Leading cycling escort</a:t>
            </a:r>
            <a:endParaRPr lang="en-US" sz="2200"/>
          </a:p>
          <a:p>
            <a:r>
              <a:rPr lang="en-US" sz="2200"/>
              <a:t>1 Rear technician escort</a:t>
            </a:r>
            <a:endParaRPr lang="en-US" sz="2200"/>
          </a:p>
        </p:txBody>
      </p:sp>
    </p:spTree>
  </p:cSld>
  <p:clrMapOvr>
    <a:masterClrMapping/>
  </p:clrMapOvr>
  <p:transition>
    <p:fade thruBlk="1"/>
  </p:transition>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otalTime>0</TotalTime>
  <Words>3551</Words>
  <Application>WPS Presentation</Application>
  <PresentationFormat/>
  <Paragraphs>219</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SimSun</vt:lpstr>
      <vt:lpstr>Wingdings</vt:lpstr>
      <vt:lpstr>Arial</vt:lpstr>
      <vt:lpstr>Roboto Condensed</vt:lpstr>
      <vt:lpstr>Roboto Condensed Light</vt:lpstr>
      <vt:lpstr>Arvo</vt:lpstr>
      <vt:lpstr>Wide Latin</vt:lpstr>
      <vt:lpstr>Microsoft YaHei</vt:lpstr>
      <vt:lpstr>Arial Unicode MS</vt:lpstr>
      <vt:lpstr>Salerio template</vt:lpstr>
      <vt:lpstr>Cycling around Taiwan make your GMBA Journey special</vt:lpstr>
      <vt:lpstr>Why cycling around Taiwan?</vt:lpstr>
      <vt:lpstr>The scenery during the trip...</vt:lpstr>
      <vt:lpstr>PowerPoint 演示文稿</vt:lpstr>
      <vt:lpstr>Cycling route </vt:lpstr>
      <vt:lpstr>PowerPoint 演示文稿</vt:lpstr>
      <vt:lpstr>Routes</vt:lpstr>
      <vt:lpstr>Logistical support</vt:lpstr>
      <vt:lpstr>What do we have?</vt:lpstr>
      <vt:lpstr>PowerPoint 演示文稿</vt:lpstr>
      <vt:lpstr>Accomodation </vt:lpstr>
      <vt:lpstr>PowerPoint 演示文稿</vt:lpstr>
      <vt:lpstr>Bicycle</vt:lpstr>
      <vt:lpstr>Bike rental</vt:lpstr>
      <vt:lpstr>What can we get after complete challenge?</vt:lpstr>
      <vt:lpstr>Price</vt:lpstr>
      <vt:lpstr>Q&amp;A</vt:lpstr>
      <vt:lpstr>Q&amp;A</vt:lpstr>
      <vt:lpstr>Q&amp;A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Cycling around Taiwan make your GMBA Journey special</dc:title>
  <dc:creator/>
  <cp:lastModifiedBy>ester</cp:lastModifiedBy>
  <cp:revision>36</cp:revision>
  <dcterms:created xsi:type="dcterms:W3CDTF">2018-10-13T05:52:00Z</dcterms:created>
  <dcterms:modified xsi:type="dcterms:W3CDTF">2018-11-22T12:44:43Z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1033-10.2.0.5832</vt:lpwstr>
  </property>
</Properties>
</file>