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58" r:id="rId6"/>
    <p:sldId id="259" r:id="rId7"/>
    <p:sldId id="268" r:id="rId8"/>
    <p:sldId id="260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F3EA15-829A-4D0C-ACBF-FEE544896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C2B75F4-C95B-4868-A943-159D392819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348DB3D-C5D5-42D1-B008-92AFE0C86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41C1-C329-426F-B431-B85298BB1258}" type="datetimeFigureOut">
              <a:rPr lang="zh-TW" altLang="en-US" smtClean="0"/>
              <a:t>25/03/2019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BB7F52D-C15D-4C89-BEC8-A5E6AB34A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74AA5D2-FF8B-434C-AEBC-79EB6D522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B84-0605-49B9-AA2A-4B382DFE01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7006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CC04CC-B74A-484C-B1B9-DFAE5CE16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C0673D0-C016-436A-AD6E-42AAFA3908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E62AF96-FEEA-482E-99C5-81BD6E1A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41C1-C329-426F-B431-B85298BB1258}" type="datetimeFigureOut">
              <a:rPr lang="zh-TW" altLang="en-US" smtClean="0"/>
              <a:t>25/03/2019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7079110-9F76-4725-AC29-DFB0BF04A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8BE3DD8-A20B-4237-B7DE-0E6A22248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B84-0605-49B9-AA2A-4B382DFE01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02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8B86708-32B7-4DED-B372-A15276E2EE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401DF24-585A-4321-8F66-8FFD2CA955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376A197-85C7-4256-AE7E-95A1D39BD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41C1-C329-426F-B431-B85298BB1258}" type="datetimeFigureOut">
              <a:rPr lang="zh-TW" altLang="en-US" smtClean="0"/>
              <a:t>25/03/2019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E87B99-7FC6-4B2E-B369-81CBDB935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FCFD9A-175C-45A7-8D39-64772E2BD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B84-0605-49B9-AA2A-4B382DFE01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0850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BA78DFB-2FEB-4620-BA11-78C03540A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D8BA29-C9BB-4C4E-8700-8A6AE748F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7C850A9-3F4B-4324-BFF9-005D78992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41C1-C329-426F-B431-B85298BB1258}" type="datetimeFigureOut">
              <a:rPr lang="zh-TW" altLang="en-US" smtClean="0"/>
              <a:t>25/03/2019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A181E64-05C6-499E-A634-13D00C212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775054A-FE6E-49CA-AEC6-62DE00894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B84-0605-49B9-AA2A-4B382DFE01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3598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629BB5-8939-4B9F-B521-EBAAD7E3D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61DD13A-2473-4A49-AE94-F2792A6AB9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94C4DE7-B2EC-4A33-8D1D-52CE21D03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41C1-C329-426F-B431-B85298BB1258}" type="datetimeFigureOut">
              <a:rPr lang="zh-TW" altLang="en-US" smtClean="0"/>
              <a:t>25/03/2019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583969A-F418-4C11-9314-8E5F25620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1BA7D36-7352-4C65-B870-487EF2C48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B84-0605-49B9-AA2A-4B382DFE01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8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0123D0-797F-44BF-BFE5-6CAFE4E83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D16DBF5-7A0B-47DA-8988-A64D98D1DB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3DCFFD8-D51B-4F7E-91D1-732D9D10FB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4DE37A3-07ED-4209-9DE6-0D10810A2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41C1-C329-426F-B431-B85298BB1258}" type="datetimeFigureOut">
              <a:rPr lang="zh-TW" altLang="en-US" smtClean="0"/>
              <a:t>25/03/2019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47A084F-A006-4F3F-B0D3-06DEAFD4D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DA14604-8A42-47B3-BB75-B777C2FFD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B84-0605-49B9-AA2A-4B382DFE01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3586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718F01-DCDD-415E-9A89-1A3A88502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AC2C2CA-309A-4D4D-AB32-C309D346F7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EDECB6E-ECD2-43D8-96F0-35667D3B3C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143F59E-1E66-4B13-AC2A-D827487ECC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F7C6F7B-B781-42A9-8E44-C6AB9CFCD9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4F5AFFFB-8F5F-4390-959E-BFCB0F16B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41C1-C329-426F-B431-B85298BB1258}" type="datetimeFigureOut">
              <a:rPr lang="zh-TW" altLang="en-US" smtClean="0"/>
              <a:t>25/03/2019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118E55A-8ABA-4F58-B034-E5DBF26D1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1B31C56-38A6-47F6-90E6-7361C3026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B84-0605-49B9-AA2A-4B382DFE01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6508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2D26A35-4EE4-444C-875D-2F3C0116C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2C70AFE-60B4-4B45-8C48-A1820F2FD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41C1-C329-426F-B431-B85298BB1258}" type="datetimeFigureOut">
              <a:rPr lang="zh-TW" altLang="en-US" smtClean="0"/>
              <a:t>25/03/2019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3DA12C4-03FF-4157-B2DC-99EFCAE6B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AA15763-AD02-483F-8B12-FC1C6131D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B84-0605-49B9-AA2A-4B382DFE01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54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560C471-021D-4237-91BD-DB3FABBCE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41C1-C329-426F-B431-B85298BB1258}" type="datetimeFigureOut">
              <a:rPr lang="zh-TW" altLang="en-US" smtClean="0"/>
              <a:t>25/03/2019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E11FA4A-F538-4526-B78A-45A362DA1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593A03A-3F2F-40BF-9BB6-FC48D6442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B84-0605-49B9-AA2A-4B382DFE01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1829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B376E6-36B6-4A3C-B699-E4F133F3F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663B4F6-BBF3-434D-98E9-0B9C9EA29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63FAB65-D009-4D15-A674-6DEA7BFA20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8C2A287-F5C2-40E8-8A8E-A9F2DD4CC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41C1-C329-426F-B431-B85298BB1258}" type="datetimeFigureOut">
              <a:rPr lang="zh-TW" altLang="en-US" smtClean="0"/>
              <a:t>25/03/2019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C775A5-8AE8-4C56-A19F-DA699D7C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E05AF0E-BD1A-4ABF-B528-262176C71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B84-0605-49B9-AA2A-4B382DFE01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1312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D2723B-C319-46E5-846A-209518FA3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772E4859-B1FA-43F0-8301-59DA307E5F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27AD3F4-4226-4C59-A66D-ED2A36CE7F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94C1993-1045-4752-BF83-CBED6FDCE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41C1-C329-426F-B431-B85298BB1258}" type="datetimeFigureOut">
              <a:rPr lang="zh-TW" altLang="en-US" smtClean="0"/>
              <a:t>25/03/2019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96663B9-A648-44A9-8E53-44C8271C1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F0277DC-8D67-4F97-9659-EA84E7F0D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CB84-0605-49B9-AA2A-4B382DFE01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782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122E99-19E3-46DC-8705-9EF6B058A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4B6BEA4-927E-4933-8C17-FB9E5D69C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A352631-CECB-4762-8A11-AA28D26791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D41C1-C329-426F-B431-B85298BB1258}" type="datetimeFigureOut">
              <a:rPr lang="zh-TW" altLang="en-US" smtClean="0"/>
              <a:t>25/03/2019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AACF45-BB8C-4CC1-BBEF-D11FA6145F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EEC7DBA-8BDB-4150-94C1-9B9B789D97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5CB84-0605-49B9-AA2A-4B382DFE01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542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37D62F-3AAA-4590-9D6F-63542655F0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41631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altLang="zh-TW" dirty="0"/>
              <a:t>2019</a:t>
            </a:r>
            <a:r>
              <a:rPr lang="zh-TW" altLang="zh-TW" dirty="0"/>
              <a:t>萬寶華 </a:t>
            </a:r>
            <a:br>
              <a:rPr lang="en-US" altLang="zh-TW" dirty="0"/>
            </a:br>
            <a:r>
              <a:rPr lang="zh-TW" altLang="zh-TW" dirty="0"/>
              <a:t>網際網路創新應用 青創大賽</a:t>
            </a:r>
            <a:br>
              <a:rPr lang="en-US" altLang="zh-TW" dirty="0"/>
            </a:br>
            <a:r>
              <a:rPr lang="zh-TW" altLang="en-US" sz="6700" b="1" dirty="0"/>
              <a:t>企劃書</a:t>
            </a:r>
            <a:endParaRPr lang="zh-TW" altLang="en-US" b="1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EF70A3F-7658-46B0-8EB0-92623DD220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85129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cs typeface="+mn-ea"/>
                <a:sym typeface="+mn-lt"/>
              </a:rPr>
              <a:t>報名主題 </a:t>
            </a:r>
            <a:endParaRPr lang="en-US" altLang="zh-TW" dirty="0">
              <a:cs typeface="+mn-ea"/>
              <a:sym typeface="+mn-lt"/>
            </a:endParaRPr>
          </a:p>
          <a:p>
            <a:r>
              <a:rPr lang="zh-TW" altLang="en-US" dirty="0">
                <a:cs typeface="+mn-ea"/>
                <a:sym typeface="+mn-lt"/>
              </a:rPr>
              <a:t>報名組別</a:t>
            </a:r>
            <a:endParaRPr lang="en-US" altLang="zh-TW" dirty="0">
              <a:cs typeface="+mn-ea"/>
              <a:sym typeface="+mn-lt"/>
            </a:endParaRPr>
          </a:p>
          <a:p>
            <a:r>
              <a:rPr lang="zh-TW" altLang="en-US" dirty="0">
                <a:cs typeface="+mn-ea"/>
                <a:sym typeface="+mn-lt"/>
              </a:rPr>
              <a:t>團隊名稱</a:t>
            </a:r>
            <a:endParaRPr lang="en-US" altLang="zh-TW" dirty="0">
              <a:cs typeface="+mn-ea"/>
              <a:sym typeface="+mn-lt"/>
            </a:endParaRPr>
          </a:p>
          <a:p>
            <a:r>
              <a:rPr lang="zh-TW" altLang="en-US" dirty="0">
                <a:cs typeface="+mn-ea"/>
                <a:sym typeface="+mn-lt"/>
              </a:rPr>
              <a:t>團隊成員</a:t>
            </a:r>
          </a:p>
        </p:txBody>
      </p:sp>
    </p:spTree>
    <p:extLst>
      <p:ext uri="{BB962C8B-B14F-4D97-AF65-F5344CB8AC3E}">
        <p14:creationId xmlns:p14="http://schemas.microsoft.com/office/powerpoint/2010/main" val="2648895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E602BA-2937-4631-85AA-987FA76FF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請以一句話具體說明創意構想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461C60-32A1-4971-9715-71579B3FF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TW" altLang="en-US" sz="1600" dirty="0"/>
              <a:t>你們想解決甚麼問題？你們如何發現這個問題</a:t>
            </a:r>
            <a:r>
              <a:rPr lang="en-US" altLang="zh-TW" sz="1600" dirty="0"/>
              <a:t>? </a:t>
            </a:r>
            <a:r>
              <a:rPr lang="zh-TW" altLang="en-US" sz="1600" dirty="0"/>
              <a:t>它解決的價值為何？</a:t>
            </a:r>
            <a:endParaRPr lang="en-US" altLang="zh-TW" sz="1600" dirty="0"/>
          </a:p>
          <a:p>
            <a:pPr>
              <a:lnSpc>
                <a:spcPct val="100000"/>
              </a:lnSpc>
            </a:pPr>
            <a:r>
              <a:rPr lang="zh-TW" altLang="en-US" sz="1600" dirty="0"/>
              <a:t>針對上述問題，你們打算如何解決？你們的解決方案有何特出之處？</a:t>
            </a:r>
            <a:endParaRPr lang="en-US" altLang="zh-TW" sz="1600" dirty="0"/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9FC021D0-DE5A-40BB-B661-09F02F9F3CC2}"/>
              </a:ext>
            </a:extLst>
          </p:cNvPr>
          <p:cNvSpPr txBox="1">
            <a:spLocks/>
          </p:cNvSpPr>
          <p:nvPr/>
        </p:nvSpPr>
        <p:spPr>
          <a:xfrm>
            <a:off x="2893943" y="3412435"/>
            <a:ext cx="6404113" cy="710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TW" altLang="en-US" sz="1600" dirty="0">
                <a:solidFill>
                  <a:schemeClr val="accent5">
                    <a:lumMod val="75000"/>
                  </a:schemeClr>
                </a:solidFill>
              </a:rPr>
              <a:t>若單頁簡報空間不足，請自行增加簡報頁面，但須注意整份簡報企劃內容以 </a:t>
            </a:r>
            <a:r>
              <a:rPr lang="en-US" altLang="zh-TW" sz="1600" dirty="0">
                <a:solidFill>
                  <a:schemeClr val="accent5">
                    <a:lumMod val="75000"/>
                  </a:schemeClr>
                </a:solidFill>
              </a:rPr>
              <a:t>10 </a:t>
            </a:r>
            <a:r>
              <a:rPr lang="zh-TW" altLang="en-US" sz="1600" dirty="0">
                <a:solidFill>
                  <a:schemeClr val="accent5">
                    <a:lumMod val="75000"/>
                  </a:schemeClr>
                </a:solidFill>
              </a:rPr>
              <a:t>頁為限（附件、參考資料、封面頁及目錄頁不計）</a:t>
            </a:r>
            <a:endParaRPr lang="en-US" altLang="zh-TW" sz="1600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</a:pPr>
            <a:endParaRPr lang="en-US" altLang="zh-TW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611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E602BA-2937-4631-85AA-987FA76FF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產品設計</a:t>
            </a:r>
            <a:r>
              <a:rPr lang="en-US" altLang="zh-TW" sz="3600" dirty="0"/>
              <a:t>or</a:t>
            </a:r>
            <a:r>
              <a:rPr lang="zh-TW" altLang="en-US" sz="3600" dirty="0"/>
              <a:t>服務模式 介紹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461C60-32A1-4971-9715-71579B3FF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endParaRPr lang="en-US" altLang="zh-TW" sz="1600" dirty="0"/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244B4138-FC95-416C-89F2-206BD9499003}"/>
              </a:ext>
            </a:extLst>
          </p:cNvPr>
          <p:cNvSpPr txBox="1">
            <a:spLocks/>
          </p:cNvSpPr>
          <p:nvPr/>
        </p:nvSpPr>
        <p:spPr>
          <a:xfrm>
            <a:off x="2893943" y="3412435"/>
            <a:ext cx="6404113" cy="710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TW" altLang="en-US" sz="1600" dirty="0">
                <a:solidFill>
                  <a:schemeClr val="accent5">
                    <a:lumMod val="75000"/>
                  </a:schemeClr>
                </a:solidFill>
              </a:rPr>
              <a:t>若單頁簡報空間不足，請自行增加簡報頁面，但須注意整份簡報企劃內容以 </a:t>
            </a:r>
            <a:r>
              <a:rPr lang="en-US" altLang="zh-TW" sz="1600" dirty="0">
                <a:solidFill>
                  <a:schemeClr val="accent5">
                    <a:lumMod val="75000"/>
                  </a:schemeClr>
                </a:solidFill>
              </a:rPr>
              <a:t>10 </a:t>
            </a:r>
            <a:r>
              <a:rPr lang="zh-TW" altLang="en-US" sz="1600" dirty="0">
                <a:solidFill>
                  <a:schemeClr val="accent5">
                    <a:lumMod val="75000"/>
                  </a:schemeClr>
                </a:solidFill>
              </a:rPr>
              <a:t>頁為限（附件、參考資料、封面頁及目錄頁不計）</a:t>
            </a:r>
            <a:endParaRPr lang="en-US" altLang="zh-TW" sz="1600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</a:pPr>
            <a:endParaRPr lang="en-US" altLang="zh-TW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306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E602BA-2937-4631-85AA-987FA76FF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產品</a:t>
            </a:r>
            <a:r>
              <a:rPr lang="en-US" altLang="zh-TW" sz="3600" dirty="0"/>
              <a:t>or</a:t>
            </a:r>
            <a:r>
              <a:rPr lang="zh-TW" altLang="en-US" sz="3600" dirty="0"/>
              <a:t>服務 使用情境說明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461C60-32A1-4971-9715-71579B3FF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TW" altLang="en-US" sz="1600" dirty="0"/>
              <a:t>請描述你們目前的營運或驗證成果，包括使用者測試或回饋的結果、現有銷售實績等等。</a:t>
            </a:r>
            <a:endParaRPr lang="en-US" altLang="zh-TW" sz="1600" dirty="0"/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F2C47ACE-84F7-474F-95E0-AD9E7C7F2788}"/>
              </a:ext>
            </a:extLst>
          </p:cNvPr>
          <p:cNvSpPr txBox="1">
            <a:spLocks/>
          </p:cNvSpPr>
          <p:nvPr/>
        </p:nvSpPr>
        <p:spPr>
          <a:xfrm>
            <a:off x="2893943" y="3412435"/>
            <a:ext cx="6404113" cy="710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TW" altLang="en-US" sz="1600" dirty="0">
                <a:solidFill>
                  <a:schemeClr val="accent5">
                    <a:lumMod val="75000"/>
                  </a:schemeClr>
                </a:solidFill>
              </a:rPr>
              <a:t>若單頁簡報空間不足，請自行增加簡報頁面，但須注意整份簡報企劃內容以 </a:t>
            </a:r>
            <a:r>
              <a:rPr lang="en-US" altLang="zh-TW" sz="1600" dirty="0">
                <a:solidFill>
                  <a:schemeClr val="accent5">
                    <a:lumMod val="75000"/>
                  </a:schemeClr>
                </a:solidFill>
              </a:rPr>
              <a:t>10 </a:t>
            </a:r>
            <a:r>
              <a:rPr lang="zh-TW" altLang="en-US" sz="1600" dirty="0">
                <a:solidFill>
                  <a:schemeClr val="accent5">
                    <a:lumMod val="75000"/>
                  </a:schemeClr>
                </a:solidFill>
              </a:rPr>
              <a:t>頁為限（附件、參考資料、封面頁及目錄頁不計）</a:t>
            </a:r>
            <a:endParaRPr lang="en-US" altLang="zh-TW" sz="1600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</a:pPr>
            <a:endParaRPr lang="en-US" altLang="zh-TW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247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E602BA-2937-4631-85AA-987FA76FF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市場分析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461C60-32A1-4971-9715-71579B3FF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TW" altLang="en-US" sz="1600" dirty="0"/>
              <a:t>請描述與主要競爭者</a:t>
            </a:r>
            <a:r>
              <a:rPr lang="en-US" altLang="zh-TW" sz="1600" dirty="0"/>
              <a:t>/</a:t>
            </a:r>
            <a:r>
              <a:rPr lang="zh-TW" altLang="en-US" sz="1600" dirty="0"/>
              <a:t>現有產品</a:t>
            </a:r>
            <a:r>
              <a:rPr lang="en-US" altLang="zh-TW" sz="1600" dirty="0"/>
              <a:t>/</a:t>
            </a:r>
            <a:r>
              <a:rPr lang="zh-TW" altLang="en-US" sz="1600" dirty="0"/>
              <a:t>替代方案之優劣比較</a:t>
            </a:r>
            <a:endParaRPr lang="en-US" altLang="zh-TW" sz="1600" dirty="0"/>
          </a:p>
          <a:p>
            <a:pPr>
              <a:lnSpc>
                <a:spcPct val="100000"/>
              </a:lnSpc>
            </a:pPr>
            <a:r>
              <a:rPr lang="zh-TW" altLang="en-US" sz="1600" dirty="0"/>
              <a:t>請描述你們鎖定的市場狀況，以及你們如何決定早期採用者是誰？</a:t>
            </a:r>
            <a:endParaRPr lang="en-US" altLang="zh-TW" sz="1600" dirty="0"/>
          </a:p>
          <a:p>
            <a:pPr>
              <a:lnSpc>
                <a:spcPct val="100000"/>
              </a:lnSpc>
            </a:pPr>
            <a:endParaRPr lang="en-US" altLang="zh-TW" sz="1600" dirty="0"/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18500553-5446-4D52-B088-68FC1B083904}"/>
              </a:ext>
            </a:extLst>
          </p:cNvPr>
          <p:cNvSpPr txBox="1">
            <a:spLocks/>
          </p:cNvSpPr>
          <p:nvPr/>
        </p:nvSpPr>
        <p:spPr>
          <a:xfrm>
            <a:off x="2893943" y="3412435"/>
            <a:ext cx="6404113" cy="710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TW" altLang="en-US" sz="1600" dirty="0">
                <a:solidFill>
                  <a:schemeClr val="accent5">
                    <a:lumMod val="75000"/>
                  </a:schemeClr>
                </a:solidFill>
              </a:rPr>
              <a:t>若單頁簡報空間不足，請自行增加簡報頁面，但須注意整份簡報企劃內容以 </a:t>
            </a:r>
            <a:r>
              <a:rPr lang="en-US" altLang="zh-TW" sz="1600" dirty="0">
                <a:solidFill>
                  <a:schemeClr val="accent5">
                    <a:lumMod val="75000"/>
                  </a:schemeClr>
                </a:solidFill>
              </a:rPr>
              <a:t>10 </a:t>
            </a:r>
            <a:r>
              <a:rPr lang="zh-TW" altLang="en-US" sz="1600" dirty="0">
                <a:solidFill>
                  <a:schemeClr val="accent5">
                    <a:lumMod val="75000"/>
                  </a:schemeClr>
                </a:solidFill>
              </a:rPr>
              <a:t>頁為限（附件、參考資料、封面頁及目錄頁不計）</a:t>
            </a:r>
            <a:endParaRPr lang="en-US" altLang="zh-TW" sz="1600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</a:pPr>
            <a:endParaRPr lang="en-US" altLang="zh-TW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340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E602BA-2937-4631-85AA-987FA76FF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商業模式說明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461C60-32A1-4971-9715-71579B3FF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TW" altLang="en-US" sz="1600" dirty="0"/>
              <a:t>創意組請描述預期商業模式與營運企劃</a:t>
            </a:r>
            <a:endParaRPr lang="en-US" altLang="zh-TW" sz="1600" dirty="0"/>
          </a:p>
          <a:p>
            <a:pPr>
              <a:lnSpc>
                <a:spcPct val="100000"/>
              </a:lnSpc>
            </a:pPr>
            <a:r>
              <a:rPr lang="zh-TW" altLang="en-US" sz="1600" dirty="0"/>
              <a:t>起飛組請描述目前的營運或驗證成果，包括使用者測試或回饋的結果、現有銷售實績等等。</a:t>
            </a:r>
            <a:endParaRPr lang="en-US" altLang="zh-TW" sz="1600" dirty="0"/>
          </a:p>
          <a:p>
            <a:pPr>
              <a:lnSpc>
                <a:spcPct val="100000"/>
              </a:lnSpc>
            </a:pPr>
            <a:endParaRPr lang="en-US" altLang="zh-TW" sz="1600" dirty="0"/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972F205C-D85A-4D32-8C69-476A5AF877F1}"/>
              </a:ext>
            </a:extLst>
          </p:cNvPr>
          <p:cNvSpPr txBox="1">
            <a:spLocks/>
          </p:cNvSpPr>
          <p:nvPr/>
        </p:nvSpPr>
        <p:spPr>
          <a:xfrm>
            <a:off x="2893943" y="3412435"/>
            <a:ext cx="6404113" cy="710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TW" altLang="en-US" sz="1600" dirty="0">
                <a:solidFill>
                  <a:schemeClr val="accent5">
                    <a:lumMod val="75000"/>
                  </a:schemeClr>
                </a:solidFill>
              </a:rPr>
              <a:t>若單頁簡報空間不足，請自行增加簡報頁面，但須注意整份簡報企劃內容以 </a:t>
            </a:r>
            <a:r>
              <a:rPr lang="en-US" altLang="zh-TW" sz="1600" dirty="0">
                <a:solidFill>
                  <a:schemeClr val="accent5">
                    <a:lumMod val="75000"/>
                  </a:schemeClr>
                </a:solidFill>
              </a:rPr>
              <a:t>10 </a:t>
            </a:r>
            <a:r>
              <a:rPr lang="zh-TW" altLang="en-US" sz="1600" dirty="0">
                <a:solidFill>
                  <a:schemeClr val="accent5">
                    <a:lumMod val="75000"/>
                  </a:schemeClr>
                </a:solidFill>
              </a:rPr>
              <a:t>頁為限（附件、參考資料、封面頁及目錄頁不計）</a:t>
            </a:r>
            <a:endParaRPr lang="en-US" altLang="zh-TW" sz="1600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</a:pPr>
            <a:endParaRPr lang="en-US" altLang="zh-TW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706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E602BA-2937-4631-85AA-987FA76FF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營運規劃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461C60-32A1-4971-9715-71579B3FF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TW" altLang="en-US" sz="1600" dirty="0"/>
              <a:t>請描述未來一年內與三年內的發展營運計畫，包括產品開發、市場開拓、人力配置、財務規劃募資規劃、行銷策略、專利布局等面向</a:t>
            </a:r>
            <a:r>
              <a:rPr lang="en-US" altLang="zh-TW" sz="1600" dirty="0"/>
              <a:t>(</a:t>
            </a:r>
            <a:r>
              <a:rPr lang="zh-TW" altLang="en-US" sz="1600" dirty="0"/>
              <a:t>計畫面向可視團隊實際狀況增減</a:t>
            </a:r>
            <a:r>
              <a:rPr lang="en-US" altLang="zh-TW" sz="1600" dirty="0"/>
              <a:t>)</a:t>
            </a:r>
            <a:r>
              <a:rPr lang="zh-TW" altLang="en-US" sz="1600" dirty="0"/>
              <a:t>。</a:t>
            </a: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F2C55406-DE2E-43D5-9360-2CCE6ECD1C58}"/>
              </a:ext>
            </a:extLst>
          </p:cNvPr>
          <p:cNvSpPr txBox="1">
            <a:spLocks/>
          </p:cNvSpPr>
          <p:nvPr/>
        </p:nvSpPr>
        <p:spPr>
          <a:xfrm>
            <a:off x="2893943" y="3412435"/>
            <a:ext cx="6404113" cy="710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TW" altLang="en-US" sz="1600" dirty="0">
                <a:solidFill>
                  <a:schemeClr val="accent5">
                    <a:lumMod val="75000"/>
                  </a:schemeClr>
                </a:solidFill>
              </a:rPr>
              <a:t>若單頁簡報空間不足，請自行增加簡報頁面，但須注意整份簡報企劃內容以 </a:t>
            </a:r>
            <a:r>
              <a:rPr lang="en-US" altLang="zh-TW" sz="1600" dirty="0">
                <a:solidFill>
                  <a:schemeClr val="accent5">
                    <a:lumMod val="75000"/>
                  </a:schemeClr>
                </a:solidFill>
              </a:rPr>
              <a:t>10 </a:t>
            </a:r>
            <a:r>
              <a:rPr lang="zh-TW" altLang="en-US" sz="1600" dirty="0">
                <a:solidFill>
                  <a:schemeClr val="accent5">
                    <a:lumMod val="75000"/>
                  </a:schemeClr>
                </a:solidFill>
              </a:rPr>
              <a:t>頁為限（附件、參考資料、封面頁及目錄頁不計）</a:t>
            </a:r>
            <a:endParaRPr lang="en-US" altLang="zh-TW" sz="1600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</a:pPr>
            <a:endParaRPr lang="en-US" altLang="zh-TW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747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E602BA-2937-4631-85AA-987FA76FF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團隊介紹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461C60-32A1-4971-9715-71579B3FF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TW" altLang="en-US" sz="1600" dirty="0"/>
              <a:t>請介紹你們的團隊</a:t>
            </a:r>
            <a:r>
              <a:rPr lang="zh-TW" altLang="en-US" sz="1600"/>
              <a:t>，包括但不限你們</a:t>
            </a:r>
            <a:r>
              <a:rPr lang="zh-TW" altLang="en-US" sz="1600" dirty="0"/>
              <a:t>如何組成，成員過去的經歷、專長、性格、在團隊內扮演的角色，以及成員間如何互動與分工。</a:t>
            </a:r>
            <a:endParaRPr lang="en-US" altLang="zh-TW" sz="1600" dirty="0"/>
          </a:p>
          <a:p>
            <a:pPr>
              <a:lnSpc>
                <a:spcPct val="100000"/>
              </a:lnSpc>
            </a:pPr>
            <a:r>
              <a:rPr lang="zh-TW" altLang="en-US" sz="1600" dirty="0"/>
              <a:t>團隊的目標與願景。</a:t>
            </a:r>
            <a:endParaRPr lang="en-US" altLang="zh-TW" sz="1600" dirty="0"/>
          </a:p>
          <a:p>
            <a:pPr>
              <a:lnSpc>
                <a:spcPct val="100000"/>
              </a:lnSpc>
            </a:pPr>
            <a:r>
              <a:rPr lang="zh-TW" altLang="en-US" sz="1600" dirty="0"/>
              <a:t>請列出二點能讓評審們更認識你們的重要事蹟，包含但不限媒體曝光、比賽得獎、重要里程碑等。</a:t>
            </a:r>
            <a:endParaRPr lang="en-US" altLang="zh-TW" sz="1600" dirty="0"/>
          </a:p>
          <a:p>
            <a:pPr>
              <a:lnSpc>
                <a:spcPct val="100000"/>
              </a:lnSpc>
            </a:pPr>
            <a:endParaRPr lang="en-US" altLang="zh-TW" sz="1600" dirty="0"/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6881E074-915B-4397-B8A7-F6A4F49CC6D0}"/>
              </a:ext>
            </a:extLst>
          </p:cNvPr>
          <p:cNvSpPr txBox="1">
            <a:spLocks/>
          </p:cNvSpPr>
          <p:nvPr/>
        </p:nvSpPr>
        <p:spPr>
          <a:xfrm>
            <a:off x="2893943" y="3412435"/>
            <a:ext cx="6404113" cy="710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TW" altLang="en-US" sz="1600" dirty="0">
                <a:solidFill>
                  <a:schemeClr val="accent5">
                    <a:lumMod val="75000"/>
                  </a:schemeClr>
                </a:solidFill>
              </a:rPr>
              <a:t>若單頁簡報空間不足，請自行增加簡報頁面，但須注意整份簡報企劃內容以 </a:t>
            </a:r>
            <a:r>
              <a:rPr lang="en-US" altLang="zh-TW" sz="1600" dirty="0">
                <a:solidFill>
                  <a:schemeClr val="accent5">
                    <a:lumMod val="75000"/>
                  </a:schemeClr>
                </a:solidFill>
              </a:rPr>
              <a:t>10 </a:t>
            </a:r>
            <a:r>
              <a:rPr lang="zh-TW" altLang="en-US" sz="1600" dirty="0">
                <a:solidFill>
                  <a:schemeClr val="accent5">
                    <a:lumMod val="75000"/>
                  </a:schemeClr>
                </a:solidFill>
              </a:rPr>
              <a:t>頁為限（附件、參考資料、封面頁及目錄頁不計）</a:t>
            </a:r>
            <a:endParaRPr lang="en-US" altLang="zh-TW" sz="1600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</a:pPr>
            <a:endParaRPr lang="en-US" altLang="zh-TW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728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qf0zwxfs">
      <a:majorFont>
        <a:latin typeface="Arial" panose="020F0302020204030204"/>
        <a:ea typeface="Microsoft JhengHei"/>
        <a:cs typeface=""/>
      </a:majorFont>
      <a:minorFont>
        <a:latin typeface="Arial" panose="020F0502020204030204"/>
        <a:ea typeface="Microsoft Jheng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560</Words>
  <Application>Microsoft Office PowerPoint</Application>
  <PresentationFormat>寬螢幕</PresentationFormat>
  <Paragraphs>30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1" baseType="lpstr">
      <vt:lpstr>Microsoft JhengHei</vt:lpstr>
      <vt:lpstr>Arial</vt:lpstr>
      <vt:lpstr>Office 佈景主題</vt:lpstr>
      <vt:lpstr>2019萬寶華  網際網路創新應用 青創大賽 企劃書</vt:lpstr>
      <vt:lpstr>請以一句話具體說明創意構想</vt:lpstr>
      <vt:lpstr>產品設計or服務模式 介紹</vt:lpstr>
      <vt:lpstr>產品or服務 使用情境說明</vt:lpstr>
      <vt:lpstr>市場分析</vt:lpstr>
      <vt:lpstr>商業模式說明</vt:lpstr>
      <vt:lpstr>營運規劃</vt:lpstr>
      <vt:lpstr>團隊介紹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2019萬寶華  網際網路創新應用 青創大賽 企劃書</dc:title>
  <dc:creator>Anne-Marie Shen</dc:creator>
  <cp:lastModifiedBy>Anne-Marie Shen</cp:lastModifiedBy>
  <cp:revision>4</cp:revision>
  <dcterms:created xsi:type="dcterms:W3CDTF">2019-03-25T03:28:30Z</dcterms:created>
  <dcterms:modified xsi:type="dcterms:W3CDTF">2019-03-25T03:52:42Z</dcterms:modified>
</cp:coreProperties>
</file>